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76643" y="0"/>
            <a:ext cx="3522345" cy="6858000"/>
          </a:xfrm>
          <a:custGeom>
            <a:avLst/>
            <a:gdLst/>
            <a:ahLst/>
            <a:cxnLst/>
            <a:rect l="l" t="t" r="r" b="b"/>
            <a:pathLst>
              <a:path w="3522345" h="6858000">
                <a:moveTo>
                  <a:pt x="3521963" y="0"/>
                </a:moveTo>
                <a:lnTo>
                  <a:pt x="0" y="0"/>
                </a:lnTo>
                <a:lnTo>
                  <a:pt x="0" y="6857999"/>
                </a:lnTo>
                <a:lnTo>
                  <a:pt x="51561" y="6857999"/>
                </a:lnTo>
                <a:lnTo>
                  <a:pt x="3521963" y="0"/>
                </a:lnTo>
                <a:close/>
              </a:path>
            </a:pathLst>
          </a:custGeom>
          <a:solidFill>
            <a:srgbClr val="F1F1F1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0952" y="5055108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328404" y="5055108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9514331" y="5055108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701783" y="5055108"/>
            <a:ext cx="114300" cy="11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822435" y="2961132"/>
            <a:ext cx="1322831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4888" y="1835657"/>
            <a:ext cx="4524375" cy="4172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1920" y="2458288"/>
            <a:ext cx="484314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5579"/>
            <a:ext cx="12192000" cy="1303020"/>
          </a:xfrm>
          <a:custGeom>
            <a:avLst/>
            <a:gdLst/>
            <a:ahLst/>
            <a:cxnLst/>
            <a:rect l="l" t="t" r="r" b="b"/>
            <a:pathLst>
              <a:path w="12192000" h="1303020">
                <a:moveTo>
                  <a:pt x="0" y="1303020"/>
                </a:moveTo>
                <a:lnTo>
                  <a:pt x="12192000" y="1303020"/>
                </a:lnTo>
                <a:lnTo>
                  <a:pt x="12192000" y="0"/>
                </a:lnTo>
                <a:lnTo>
                  <a:pt x="0" y="0"/>
                </a:lnTo>
                <a:lnTo>
                  <a:pt x="0" y="130302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835" y="2806700"/>
            <a:ext cx="11676329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789" y="1986153"/>
            <a:ext cx="11488420" cy="4370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48.tmbreg.ru/imushhestvennaya-" TargetMode="External"/><Relationship Id="rId2" Type="http://schemas.openxmlformats.org/officeDocument/2006/relationships/hyperlink" Target="https://r48.tmbreg.ru/page-14141/page-14381/page-16446.html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6643" y="0"/>
            <a:ext cx="3522345" cy="6858000"/>
          </a:xfrm>
          <a:custGeom>
            <a:avLst/>
            <a:gdLst/>
            <a:ahLst/>
            <a:cxnLst/>
            <a:rect l="l" t="t" r="r" b="b"/>
            <a:pathLst>
              <a:path w="3522345" h="6858000">
                <a:moveTo>
                  <a:pt x="3521963" y="0"/>
                </a:moveTo>
                <a:lnTo>
                  <a:pt x="0" y="0"/>
                </a:lnTo>
                <a:lnTo>
                  <a:pt x="0" y="6857999"/>
                </a:lnTo>
                <a:lnTo>
                  <a:pt x="51561" y="6857999"/>
                </a:lnTo>
                <a:lnTo>
                  <a:pt x="3521963" y="0"/>
                </a:lnTo>
                <a:close/>
              </a:path>
            </a:pathLst>
          </a:custGeom>
          <a:solidFill>
            <a:srgbClr val="F1F1F1">
              <a:alpha val="7686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67600" y="1724660"/>
            <a:ext cx="3793871" cy="316817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Презентация объектов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публичной собственности Первомайского района  Тамбовской области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sz="20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38618" y="5384088"/>
            <a:ext cx="3477260" cy="32124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75"/>
              </a:spcBef>
            </a:pPr>
            <a:r>
              <a:rPr sz="1800" b="0" dirty="0" smtClean="0">
                <a:solidFill>
                  <a:srgbClr val="B15F6D"/>
                </a:solidFill>
                <a:latin typeface="Calibri Light"/>
                <a:cs typeface="Calibri Light"/>
              </a:rPr>
              <a:t>2021 </a:t>
            </a:r>
            <a:r>
              <a:rPr sz="1800" b="0" spc="-5" dirty="0">
                <a:solidFill>
                  <a:srgbClr val="B15F6D"/>
                </a:solidFill>
                <a:latin typeface="Calibri Light"/>
                <a:cs typeface="Calibri Light"/>
              </a:rPr>
              <a:t>год</a:t>
            </a:r>
            <a:endParaRPr sz="1800" dirty="0">
              <a:latin typeface="Calibri Light"/>
              <a:cs typeface="Calibri Light"/>
            </a:endParaRPr>
          </a:p>
        </p:txBody>
      </p:sp>
      <p:pic>
        <p:nvPicPr>
          <p:cNvPr id="13" name="Рисунок 12" descr="http://r48.tmbreg.ru/assets/galleries/14165/stella_rayon.jpg"/>
          <p:cNvPicPr>
            <a:picLocks noChangeAspect="1" noChangeArrowheads="1"/>
          </p:cNvPicPr>
          <p:nvPr/>
        </p:nvPicPr>
        <p:blipFill>
          <a:blip r:embed="rId2" cstate="print"/>
          <a:srcRect t="8978" b="5719"/>
          <a:stretch>
            <a:fillRect/>
          </a:stretch>
        </p:blipFill>
        <p:spPr bwMode="auto">
          <a:xfrm>
            <a:off x="1143000" y="152400"/>
            <a:ext cx="4953000" cy="65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7922" y="289558"/>
            <a:ext cx="2170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E3954"/>
                </a:solidFill>
                <a:latin typeface="Calibri Light"/>
                <a:cs typeface="Calibri Light"/>
              </a:rPr>
              <a:t>Перечисление</a:t>
            </a:r>
            <a:r>
              <a:rPr sz="1800" b="1" spc="-7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задатка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82573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36570" y="1515871"/>
            <a:ext cx="8396605" cy="10502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07696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После получения аккредитации </a:t>
            </a:r>
            <a:r>
              <a:rPr dirty="0"/>
              <a:t>на </a:t>
            </a:r>
            <a:r>
              <a:rPr spc="-5" dirty="0"/>
              <a:t>реквизиты счета,  предоставленные электронной площадкой,</a:t>
            </a:r>
            <a:r>
              <a:rPr spc="10" dirty="0"/>
              <a:t> </a:t>
            </a:r>
            <a:r>
              <a:rPr dirty="0"/>
              <a:t>необходимо</a:t>
            </a:r>
          </a:p>
          <a:p>
            <a:pPr marL="12700">
              <a:lnSpc>
                <a:spcPts val="2560"/>
              </a:lnSpc>
            </a:pPr>
            <a:r>
              <a:rPr spc="-5" dirty="0"/>
              <a:t>перечислить </a:t>
            </a:r>
            <a:r>
              <a:rPr dirty="0"/>
              <a:t>денежные </a:t>
            </a:r>
            <a:r>
              <a:rPr spc="-5" dirty="0"/>
              <a:t>средства </a:t>
            </a:r>
            <a:r>
              <a:rPr dirty="0"/>
              <a:t>в размере </a:t>
            </a:r>
            <a:r>
              <a:rPr spc="-10" dirty="0"/>
              <a:t>задатка </a:t>
            </a:r>
            <a:r>
              <a:rPr spc="-5" dirty="0"/>
              <a:t>по</a:t>
            </a:r>
            <a:r>
              <a:rPr spc="-20" dirty="0"/>
              <a:t> </a:t>
            </a:r>
            <a:r>
              <a:rPr spc="-5" dirty="0"/>
              <a:t>аукциону.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36570" y="2732278"/>
            <a:ext cx="8203565" cy="31534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81610">
              <a:lnSpc>
                <a:spcPts val="2590"/>
              </a:lnSpc>
              <a:spcBef>
                <a:spcPts val="425"/>
              </a:spcBef>
            </a:pP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При подаче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заявки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задаток блокируется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на время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проведения  аукциона.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ts val="2590"/>
              </a:lnSpc>
              <a:spcBef>
                <a:spcPts val="1810"/>
              </a:spcBef>
            </a:pP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Задаток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разблокируется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в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случае. если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заявитель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не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становится 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победителем или лицом,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с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которым может быть заключен 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договор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по условиям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лотовой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документации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(2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место)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в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день  подведения итогов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по</a:t>
            </a:r>
            <a:r>
              <a:rPr sz="2400" b="0" spc="1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процедуре.</a:t>
            </a:r>
            <a:endParaRPr sz="2400">
              <a:latin typeface="Calibri Light"/>
              <a:cs typeface="Calibri Light"/>
            </a:endParaRPr>
          </a:p>
          <a:p>
            <a:pPr marL="12700" marR="214629">
              <a:lnSpc>
                <a:spcPts val="2590"/>
              </a:lnSpc>
              <a:spcBef>
                <a:spcPts val="1810"/>
              </a:spcBef>
            </a:pP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Задаток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разблокируется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у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участника, занявшее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2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место, после  заключения </a:t>
            </a:r>
            <a:r>
              <a:rPr sz="2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договора </a:t>
            </a:r>
            <a:r>
              <a:rPr sz="2400" b="0" dirty="0">
                <a:solidFill>
                  <a:srgbClr val="0E3954"/>
                </a:solidFill>
                <a:latin typeface="Calibri Light"/>
                <a:cs typeface="Calibri Light"/>
              </a:rPr>
              <a:t>с</a:t>
            </a:r>
            <a:r>
              <a:rPr sz="2400" b="0" spc="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2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победителем.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19655" y="2814827"/>
            <a:ext cx="838200" cy="74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5751" y="1539239"/>
            <a:ext cx="832103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40051" y="4160520"/>
            <a:ext cx="598932" cy="76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6904" y="272922"/>
            <a:ext cx="140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E3954"/>
                </a:solidFill>
                <a:latin typeface="Calibri Light"/>
                <a:cs typeface="Calibri Light"/>
              </a:rPr>
              <a:t>Подача</a:t>
            </a:r>
            <a:r>
              <a:rPr sz="1800" b="1" spc="-114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1" spc="-10" dirty="0">
                <a:solidFill>
                  <a:srgbClr val="0E3954"/>
                </a:solidFill>
                <a:latin typeface="Calibri Light"/>
                <a:cs typeface="Calibri Light"/>
              </a:rPr>
              <a:t>заявки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82573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1640" y="906602"/>
            <a:ext cx="10806430" cy="91313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ct val="93100"/>
              </a:lnSpc>
              <a:spcBef>
                <a:spcPts val="400"/>
              </a:spcBef>
            </a:pPr>
            <a:r>
              <a:rPr spc="-5" dirty="0"/>
              <a:t>После поступления денежных средств </a:t>
            </a:r>
            <a:r>
              <a:rPr dirty="0"/>
              <a:t>на </a:t>
            </a:r>
            <a:r>
              <a:rPr spc="-5" dirty="0"/>
              <a:t>счет заявитель может подать </a:t>
            </a:r>
            <a:r>
              <a:rPr sz="3600" spc="-10" dirty="0">
                <a:solidFill>
                  <a:srgbClr val="00AFEF"/>
                </a:solidFill>
              </a:rPr>
              <a:t>заявку </a:t>
            </a:r>
            <a:r>
              <a:rPr dirty="0"/>
              <a:t>на  </a:t>
            </a:r>
            <a:r>
              <a:rPr spc="-5" dirty="0"/>
              <a:t>участие </a:t>
            </a:r>
            <a:r>
              <a:rPr dirty="0"/>
              <a:t>в</a:t>
            </a:r>
            <a:r>
              <a:rPr spc="-15" dirty="0"/>
              <a:t> </a:t>
            </a:r>
            <a:r>
              <a:rPr spc="-5" dirty="0"/>
              <a:t>аукционе.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82550" marR="387985">
              <a:lnSpc>
                <a:spcPct val="90000"/>
              </a:lnSpc>
              <a:spcBef>
                <a:spcPts val="385"/>
              </a:spcBef>
            </a:pPr>
            <a:r>
              <a:rPr dirty="0"/>
              <a:t>В </a:t>
            </a:r>
            <a:r>
              <a:rPr spc="-10" dirty="0"/>
              <a:t>соответствии </a:t>
            </a:r>
            <a:r>
              <a:rPr dirty="0"/>
              <a:t>с </a:t>
            </a:r>
            <a:r>
              <a:rPr spc="-5" dirty="0"/>
              <a:t>аукционной документацией </a:t>
            </a:r>
            <a:r>
              <a:rPr dirty="0"/>
              <a:t>к </a:t>
            </a:r>
            <a:r>
              <a:rPr spc="-5" dirty="0"/>
              <a:t>заявке </a:t>
            </a:r>
            <a:r>
              <a:rPr spc="-10" dirty="0"/>
              <a:t>прикладываются </a:t>
            </a:r>
            <a:r>
              <a:rPr spc="-5" dirty="0"/>
              <a:t>необходимые  </a:t>
            </a:r>
            <a:r>
              <a:rPr sz="3600" spc="-5" dirty="0">
                <a:solidFill>
                  <a:srgbClr val="00AFEF"/>
                </a:solidFill>
              </a:rPr>
              <a:t>документы</a:t>
            </a:r>
            <a:r>
              <a:rPr spc="-5" dirty="0"/>
              <a:t>, запрашиваемые </a:t>
            </a:r>
            <a:r>
              <a:rPr dirty="0"/>
              <a:t>в </a:t>
            </a:r>
            <a:r>
              <a:rPr spc="-5" dirty="0"/>
              <a:t>лотовой документации. Заявка </a:t>
            </a:r>
            <a:r>
              <a:rPr spc="-10" dirty="0"/>
              <a:t>подписывается  </a:t>
            </a:r>
            <a:r>
              <a:rPr spc="-5" dirty="0"/>
              <a:t>электронной</a:t>
            </a:r>
            <a:r>
              <a:rPr spc="10" dirty="0"/>
              <a:t> </a:t>
            </a:r>
            <a:r>
              <a:rPr spc="-5" dirty="0"/>
              <a:t>подписью.</a:t>
            </a:r>
            <a:endParaRPr sz="3600" dirty="0"/>
          </a:p>
          <a:p>
            <a:pPr marL="82550" marR="5080">
              <a:lnSpc>
                <a:spcPct val="93100"/>
              </a:lnSpc>
              <a:spcBef>
                <a:spcPts val="1600"/>
              </a:spcBef>
            </a:pPr>
            <a:r>
              <a:rPr dirty="0"/>
              <a:t>В </a:t>
            </a:r>
            <a:r>
              <a:rPr spc="-5" dirty="0"/>
              <a:t>течение срока </a:t>
            </a:r>
            <a:r>
              <a:rPr dirty="0"/>
              <a:t>приема </a:t>
            </a:r>
            <a:r>
              <a:rPr spc="-10" dirty="0"/>
              <a:t>заявок </a:t>
            </a:r>
            <a:r>
              <a:rPr spc="-5" dirty="0"/>
              <a:t>поданную </a:t>
            </a:r>
            <a:r>
              <a:rPr spc="-10" dirty="0"/>
              <a:t>заявку </a:t>
            </a:r>
            <a:r>
              <a:rPr spc="-5" dirty="0"/>
              <a:t>можно </a:t>
            </a:r>
            <a:r>
              <a:rPr sz="3600" spc="-5" dirty="0">
                <a:solidFill>
                  <a:srgbClr val="00AFEF"/>
                </a:solidFill>
              </a:rPr>
              <a:t>редактировать</a:t>
            </a:r>
            <a:r>
              <a:rPr spc="-5" dirty="0"/>
              <a:t>, </a:t>
            </a:r>
            <a:r>
              <a:rPr spc="-10" dirty="0"/>
              <a:t>отозвать  </a:t>
            </a:r>
            <a:r>
              <a:rPr spc="-5" dirty="0"/>
              <a:t>или подать </a:t>
            </a:r>
            <a:r>
              <a:rPr dirty="0"/>
              <a:t>новую. </a:t>
            </a:r>
            <a:r>
              <a:rPr spc="-5" dirty="0"/>
              <a:t>После окончания приема </a:t>
            </a:r>
            <a:r>
              <a:rPr spc="-10" dirty="0"/>
              <a:t>заявок </a:t>
            </a:r>
            <a:r>
              <a:rPr spc="-5" dirty="0"/>
              <a:t>заявка </a:t>
            </a:r>
            <a:r>
              <a:rPr dirty="0"/>
              <a:t>не </a:t>
            </a:r>
            <a:r>
              <a:rPr spc="-5" dirty="0"/>
              <a:t>может быть</a:t>
            </a:r>
            <a:r>
              <a:rPr spc="-15" dirty="0"/>
              <a:t> </a:t>
            </a:r>
            <a:r>
              <a:rPr spc="-5" dirty="0"/>
              <a:t>изменена.</a:t>
            </a:r>
            <a:endParaRPr sz="3600" dirty="0"/>
          </a:p>
          <a:p>
            <a:pPr marL="82550" marR="481965">
              <a:lnSpc>
                <a:spcPct val="93100"/>
              </a:lnSpc>
              <a:spcBef>
                <a:spcPts val="1595"/>
              </a:spcBef>
            </a:pPr>
            <a:r>
              <a:rPr spc="-5" dirty="0"/>
              <a:t>При подаче </a:t>
            </a:r>
            <a:r>
              <a:rPr spc="-10" dirty="0"/>
              <a:t>заявки </a:t>
            </a:r>
            <a:r>
              <a:rPr spc="-5" dirty="0"/>
              <a:t>денежные средства </a:t>
            </a:r>
            <a:r>
              <a:rPr dirty="0"/>
              <a:t>в размере </a:t>
            </a:r>
            <a:r>
              <a:rPr sz="3600" spc="-5" dirty="0">
                <a:solidFill>
                  <a:srgbClr val="00AFEF"/>
                </a:solidFill>
              </a:rPr>
              <a:t>задатка </a:t>
            </a:r>
            <a:r>
              <a:rPr spc="-5" dirty="0"/>
              <a:t>блокируются </a:t>
            </a:r>
            <a:r>
              <a:rPr dirty="0"/>
              <a:t>на</a:t>
            </a:r>
            <a:r>
              <a:rPr spc="-225" dirty="0"/>
              <a:t> </a:t>
            </a:r>
            <a:r>
              <a:rPr dirty="0"/>
              <a:t>время  </a:t>
            </a:r>
            <a:r>
              <a:rPr spc="-5" dirty="0"/>
              <a:t>проведения</a:t>
            </a:r>
            <a:r>
              <a:rPr spc="5" dirty="0"/>
              <a:t> </a:t>
            </a:r>
            <a:r>
              <a:rPr spc="-5" dirty="0"/>
              <a:t>процедуры.</a:t>
            </a:r>
            <a:endParaRPr sz="3600" dirty="0"/>
          </a:p>
          <a:p>
            <a:pPr marL="82550">
              <a:lnSpc>
                <a:spcPts val="4215"/>
              </a:lnSpc>
              <a:spcBef>
                <a:spcPts val="1295"/>
              </a:spcBef>
            </a:pPr>
            <a:r>
              <a:rPr spc="-5" dirty="0"/>
              <a:t>После рассмотрения заявок участнику </a:t>
            </a:r>
            <a:r>
              <a:rPr dirty="0"/>
              <a:t>направляется </a:t>
            </a:r>
            <a:r>
              <a:rPr sz="3600" spc="-5" dirty="0">
                <a:solidFill>
                  <a:srgbClr val="00AFEF"/>
                </a:solidFill>
              </a:rPr>
              <a:t>уведомление </a:t>
            </a:r>
            <a:r>
              <a:rPr dirty="0"/>
              <a:t>о </a:t>
            </a:r>
            <a:r>
              <a:rPr spc="-10" dirty="0"/>
              <a:t>допуске</a:t>
            </a:r>
            <a:r>
              <a:rPr spc="-180" dirty="0"/>
              <a:t> </a:t>
            </a:r>
            <a:r>
              <a:rPr spc="-5" dirty="0"/>
              <a:t>или</a:t>
            </a:r>
            <a:endParaRPr sz="3600" dirty="0"/>
          </a:p>
          <a:p>
            <a:pPr marL="82550">
              <a:lnSpc>
                <a:spcPts val="2775"/>
              </a:lnSpc>
            </a:pPr>
            <a:r>
              <a:rPr dirty="0"/>
              <a:t>не </a:t>
            </a:r>
            <a:r>
              <a:rPr spc="-5" dirty="0"/>
              <a:t>допуске </a:t>
            </a:r>
            <a:r>
              <a:rPr dirty="0"/>
              <a:t>к участию в</a:t>
            </a:r>
            <a:r>
              <a:rPr spc="-5" dirty="0"/>
              <a:t> </a:t>
            </a:r>
            <a:r>
              <a:rPr spc="-10" dirty="0"/>
              <a:t>аукционе.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4226" y="311022"/>
            <a:ext cx="2139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Проведение</a:t>
            </a:r>
            <a:r>
              <a:rPr sz="1800" b="1" spc="-11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аукциона</a:t>
            </a:r>
            <a:endParaRPr sz="1800" b="1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82573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04188" y="1037844"/>
            <a:ext cx="9031223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431" y="457200"/>
            <a:ext cx="11676329" cy="738664"/>
          </a:xfrm>
        </p:spPr>
        <p:txBody>
          <a:bodyPr/>
          <a:lstStyle/>
          <a:p>
            <a:r>
              <a:rPr lang="ru-RU" b="1" dirty="0"/>
              <a:t> ПРЕДЛОЖЕНИЯ ДЛЯ СУБЪЕКТОВ МСП И САМОЗАНЯТЫХ ГРАЖДАН </a:t>
            </a:r>
            <a:r>
              <a:rPr lang="ru-RU" b="1" dirty="0" smtClean="0"/>
              <a:t>ПО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ПЕРВОМАЙСКОМУ РАЙОНУ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3"/>
          </p:nvPr>
        </p:nvSpPr>
        <p:spPr>
          <a:xfrm>
            <a:off x="5486400" y="1143000"/>
            <a:ext cx="5828665" cy="4924425"/>
          </a:xfrm>
        </p:spPr>
        <p:txBody>
          <a:bodyPr/>
          <a:lstStyle/>
          <a:p>
            <a:r>
              <a:rPr lang="ru-RU" b="1" i="1" dirty="0"/>
              <a:t>АРЕНДА - ЗДАНИЯ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1.Тамбовская область, Первомайский район, </a:t>
            </a:r>
            <a:r>
              <a:rPr lang="ru-RU" dirty="0" err="1"/>
              <a:t>р.п.Первомайский</a:t>
            </a:r>
            <a:r>
              <a:rPr lang="ru-RU" dirty="0"/>
              <a:t>,</a:t>
            </a:r>
          </a:p>
          <a:p>
            <a:r>
              <a:rPr lang="ru-RU" dirty="0"/>
              <a:t>улица Советская, д.215 а</a:t>
            </a:r>
          </a:p>
          <a:p>
            <a:r>
              <a:rPr lang="ru-RU" dirty="0"/>
              <a:t>Площадь:805,3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Этаж:2</a:t>
            </a:r>
          </a:p>
          <a:p>
            <a:r>
              <a:rPr lang="ru-RU" dirty="0"/>
              <a:t>Вход: отдельный</a:t>
            </a:r>
          </a:p>
          <a:p>
            <a:r>
              <a:rPr lang="ru-RU" dirty="0"/>
              <a:t>Назначение: нежилое</a:t>
            </a:r>
          </a:p>
          <a:p>
            <a:r>
              <a:rPr lang="ru-RU" dirty="0"/>
              <a:t>Вид объекта недвижимости: здание 2-этажное, кирпичное</a:t>
            </a:r>
          </a:p>
          <a:p>
            <a:r>
              <a:rPr lang="ru-RU" dirty="0"/>
              <a:t>Год постройки: 1986</a:t>
            </a:r>
          </a:p>
          <a:p>
            <a:r>
              <a:rPr lang="ru-RU" dirty="0"/>
              <a:t>Кадастровый </a:t>
            </a:r>
            <a:r>
              <a:rPr lang="ru-RU" dirty="0" smtClean="0"/>
              <a:t>номер:68:12:0101022:143</a:t>
            </a:r>
          </a:p>
          <a:p>
            <a:endParaRPr lang="ru-RU" dirty="0" smtClean="0"/>
          </a:p>
          <a:p>
            <a:r>
              <a:rPr lang="ru-RU" dirty="0" smtClean="0"/>
              <a:t>Контакты: Махина И.В. , тел.8(47548)21433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zags1\Desktop\Перечень\Презентация\1623912236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1" y="1524000"/>
            <a:ext cx="2721065" cy="301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gs1\Desktop\Перечень\Презентация\1623912236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352800"/>
            <a:ext cx="2628168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15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431" y="457200"/>
            <a:ext cx="11676329" cy="369332"/>
          </a:xfrm>
        </p:spPr>
        <p:txBody>
          <a:bodyPr/>
          <a:lstStyle/>
          <a:p>
            <a:r>
              <a:rPr lang="ru-RU" b="1" dirty="0"/>
              <a:t> 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3"/>
          </p:nvPr>
        </p:nvSpPr>
        <p:spPr>
          <a:xfrm>
            <a:off x="5334000" y="1066801"/>
            <a:ext cx="6248400" cy="5562599"/>
          </a:xfrm>
        </p:spPr>
        <p:txBody>
          <a:bodyPr/>
          <a:lstStyle/>
          <a:p>
            <a:r>
              <a:rPr lang="ru-RU" b="1" i="1" dirty="0"/>
              <a:t>АРЕНДА - ЗДАНИЯ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2.Тамбовская область, Первомайский район, село </a:t>
            </a:r>
            <a:r>
              <a:rPr lang="ru-RU" dirty="0" err="1"/>
              <a:t>Хоботец</a:t>
            </a:r>
            <a:r>
              <a:rPr lang="ru-RU" dirty="0"/>
              <a:t>-Васильевское,</a:t>
            </a:r>
          </a:p>
          <a:p>
            <a:r>
              <a:rPr lang="ru-RU" dirty="0"/>
              <a:t>улица Школьная, д.32</a:t>
            </a:r>
          </a:p>
          <a:p>
            <a:r>
              <a:rPr lang="ru-RU" dirty="0"/>
              <a:t>Площадь:360,4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/>
              <a:t>Этаж:2</a:t>
            </a:r>
          </a:p>
          <a:p>
            <a:r>
              <a:rPr lang="ru-RU" dirty="0"/>
              <a:t>Вход: отдельный</a:t>
            </a:r>
          </a:p>
          <a:p>
            <a:r>
              <a:rPr lang="ru-RU" dirty="0"/>
              <a:t>Назначение: нежилое</a:t>
            </a:r>
          </a:p>
          <a:p>
            <a:r>
              <a:rPr lang="ru-RU" dirty="0"/>
              <a:t>Вид объекта недвижимости: здание 2-этажное, кирпичное</a:t>
            </a:r>
          </a:p>
          <a:p>
            <a:r>
              <a:rPr lang="ru-RU" dirty="0"/>
              <a:t>Год постройки: 1886</a:t>
            </a:r>
          </a:p>
          <a:p>
            <a:r>
              <a:rPr lang="ru-RU" dirty="0"/>
              <a:t>Кадастровый </a:t>
            </a:r>
            <a:r>
              <a:rPr lang="ru-RU" dirty="0" smtClean="0"/>
              <a:t>номер:68:12:0802002:58</a:t>
            </a:r>
          </a:p>
          <a:p>
            <a:endParaRPr lang="ru-RU" dirty="0" smtClean="0"/>
          </a:p>
          <a:p>
            <a:r>
              <a:rPr lang="ru-RU" dirty="0"/>
              <a:t>Контакты: </a:t>
            </a:r>
            <a:r>
              <a:rPr lang="ru-RU" dirty="0" err="1"/>
              <a:t>Корябкина</a:t>
            </a:r>
            <a:r>
              <a:rPr lang="ru-RU" dirty="0"/>
              <a:t> Е.В. –глава </a:t>
            </a:r>
            <a:r>
              <a:rPr lang="ru-RU" dirty="0" err="1"/>
              <a:t>Старосеславинского</a:t>
            </a:r>
            <a:r>
              <a:rPr lang="ru-RU" dirty="0"/>
              <a:t> сельсовета</a:t>
            </a:r>
          </a:p>
          <a:p>
            <a:r>
              <a:rPr lang="ru-RU" dirty="0" smtClean="0"/>
              <a:t>тел</a:t>
            </a:r>
            <a:r>
              <a:rPr lang="ru-RU" dirty="0"/>
              <a:t>. 8(47548)71360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5" name="Объект 4" descr="C:\Users\zags1\Desktop\Перечень\Презентация\IMG_1075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37197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7328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1676329" cy="1107996"/>
          </a:xfrm>
        </p:spPr>
        <p:txBody>
          <a:bodyPr/>
          <a:lstStyle/>
          <a:p>
            <a:r>
              <a:rPr lang="ru-RU" b="1" dirty="0"/>
              <a:t>СВОБОДНЫЕ ЗЕМЕЛЬНЫЕ УЧАСТКИ, ПРЕДЛАГАЕМЫЕ ДЛЯ ОРГАНИЗАЦИИ БИЗНЕСА </a:t>
            </a:r>
            <a:br>
              <a:rPr lang="ru-RU" b="1" dirty="0"/>
            </a:br>
            <a:r>
              <a:rPr lang="ru-RU" b="1" dirty="0"/>
              <a:t>СУБЪЕКТАМ МСП И САМОЗАНЯТЫМ ГРАЖДАНАМ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638800" y="1447800"/>
            <a:ext cx="5943600" cy="5232202"/>
          </a:xfrm>
        </p:spPr>
        <p:txBody>
          <a:bodyPr/>
          <a:lstStyle/>
          <a:p>
            <a:r>
              <a:rPr lang="ru-RU" sz="1600" b="1" dirty="0"/>
              <a:t>1.Земельный участок с кадастровым номером  68:12:0101022:106</a:t>
            </a:r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  <a:p>
            <a:r>
              <a:rPr lang="ru-RU" sz="1600" dirty="0"/>
              <a:t>Месторасположение: 393700, Тамбовская область, Первомайский район, </a:t>
            </a:r>
            <a:r>
              <a:rPr lang="ru-RU" sz="1600" dirty="0" err="1"/>
              <a:t>р.п.Первомайский</a:t>
            </a:r>
            <a:r>
              <a:rPr lang="ru-RU" sz="1600" dirty="0"/>
              <a:t>, </a:t>
            </a:r>
            <a:r>
              <a:rPr lang="ru-RU" sz="1600" dirty="0" err="1"/>
              <a:t>ул.Советская</a:t>
            </a:r>
            <a:r>
              <a:rPr lang="ru-RU" sz="1600" dirty="0"/>
              <a:t>,   дом 215 а</a:t>
            </a:r>
          </a:p>
          <a:p>
            <a:r>
              <a:rPr lang="ru-RU" sz="1600" dirty="0"/>
              <a:t>Категория земель: Земли населенных пунктов назначения</a:t>
            </a:r>
          </a:p>
          <a:p>
            <a:r>
              <a:rPr lang="ru-RU" sz="1600" dirty="0"/>
              <a:t>Площадь – 2825 </a:t>
            </a:r>
            <a:r>
              <a:rPr lang="ru-RU" sz="1600" dirty="0" err="1" smtClean="0"/>
              <a:t>кв.м</a:t>
            </a:r>
            <a:endParaRPr lang="ru-RU" sz="1600" dirty="0" smtClean="0"/>
          </a:p>
          <a:p>
            <a:r>
              <a:rPr lang="ru-RU" sz="1600" dirty="0" smtClean="0"/>
              <a:t>Наличие зданий и сооружений</a:t>
            </a:r>
            <a:endParaRPr lang="ru-RU" sz="1600" dirty="0"/>
          </a:p>
          <a:p>
            <a:r>
              <a:rPr lang="ru-RU" sz="1600" dirty="0"/>
              <a:t>Форма собственности: </a:t>
            </a:r>
            <a:r>
              <a:rPr lang="ru-RU" sz="1600" dirty="0" smtClean="0"/>
              <a:t>муниципальная собственность</a:t>
            </a:r>
            <a:endParaRPr lang="ru-RU" sz="1600" dirty="0"/>
          </a:p>
          <a:p>
            <a:r>
              <a:rPr lang="ru-RU" sz="1600" dirty="0"/>
              <a:t>Направление использования: для размещения здания конторы с </a:t>
            </a:r>
            <a:r>
              <a:rPr lang="ru-RU" sz="1600" dirty="0" smtClean="0"/>
              <a:t>гаражом</a:t>
            </a:r>
          </a:p>
          <a:p>
            <a:r>
              <a:rPr lang="ru-RU" sz="1600" dirty="0" smtClean="0"/>
              <a:t>Предполагаемое использование: офис, склады, гаражи</a:t>
            </a:r>
            <a:endParaRPr lang="ru-RU" sz="1600" dirty="0"/>
          </a:p>
          <a:p>
            <a:r>
              <a:rPr lang="ru-RU" sz="1600" dirty="0"/>
              <a:t>Расстояние до близлежащих </a:t>
            </a:r>
            <a:r>
              <a:rPr lang="ru-RU" sz="1600" dirty="0" smtClean="0"/>
              <a:t>жилых домов</a:t>
            </a:r>
            <a:r>
              <a:rPr lang="ru-RU" sz="1600" dirty="0"/>
              <a:t>: 20 м</a:t>
            </a:r>
          </a:p>
          <a:p>
            <a:r>
              <a:rPr lang="ru-RU" sz="1600" dirty="0"/>
              <a:t>Численность населения ближайших населенных пунктов : </a:t>
            </a:r>
            <a:r>
              <a:rPr lang="ru-RU" sz="1600" dirty="0" smtClean="0"/>
              <a:t>11346 чел.</a:t>
            </a:r>
            <a:endParaRPr lang="ru-RU" sz="1600" dirty="0"/>
          </a:p>
          <a:p>
            <a:r>
              <a:rPr lang="ru-RU" sz="1600" dirty="0"/>
              <a:t>Наличие инфраструктуры и коммуникаций (удаленность от границ земельного участка):</a:t>
            </a:r>
          </a:p>
          <a:p>
            <a:r>
              <a:rPr lang="ru-RU" sz="1600" dirty="0"/>
              <a:t>газ-300м, электроэнергия -10м, вода-10 м., автодорога -10 м</a:t>
            </a:r>
          </a:p>
          <a:p>
            <a:r>
              <a:rPr lang="ru-RU" sz="1600" dirty="0"/>
              <a:t>Условия приобретения: аренда 5 лет с  последующим выкупом</a:t>
            </a:r>
          </a:p>
          <a:p>
            <a:r>
              <a:rPr lang="ru-RU" sz="1600" dirty="0"/>
              <a:t>Условия аренды: рыночная </a:t>
            </a:r>
            <a:r>
              <a:rPr lang="ru-RU" sz="1600" dirty="0" smtClean="0"/>
              <a:t>оценка</a:t>
            </a:r>
          </a:p>
          <a:p>
            <a:endParaRPr lang="ru-RU" sz="1600" dirty="0" smtClean="0"/>
          </a:p>
          <a:p>
            <a:r>
              <a:rPr lang="ru-RU" sz="1600" dirty="0" smtClean="0"/>
              <a:t>Контакты</a:t>
            </a:r>
            <a:r>
              <a:rPr lang="ru-RU" sz="1600" dirty="0"/>
              <a:t>: Махина И.В. , тел.8(47548)21433</a:t>
            </a:r>
          </a:p>
          <a:p>
            <a:endParaRPr lang="ru-RU" dirty="0"/>
          </a:p>
        </p:txBody>
      </p:sp>
      <p:pic>
        <p:nvPicPr>
          <p:cNvPr id="2050" name="Picture 2" descr="C:\Users\zags1\Desktop\Перечень\Презентация\1623912236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191000" cy="433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22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334000" y="990600"/>
            <a:ext cx="5833745" cy="5416868"/>
          </a:xfrm>
        </p:spPr>
        <p:txBody>
          <a:bodyPr/>
          <a:lstStyle/>
          <a:p>
            <a:r>
              <a:rPr lang="ru-RU" sz="1600" b="1" dirty="0"/>
              <a:t>2.Земельный участок с кадастровым номером  </a:t>
            </a:r>
            <a:r>
              <a:rPr lang="ru-RU" sz="1600" b="1" dirty="0" smtClean="0"/>
              <a:t>68:12:2301006:19</a:t>
            </a:r>
          </a:p>
          <a:p>
            <a:endParaRPr lang="ru-RU" sz="1600" dirty="0"/>
          </a:p>
          <a:p>
            <a:r>
              <a:rPr lang="ru-RU" sz="1600" dirty="0"/>
              <a:t>Месторасположение: Российская Федерация, Тамбовская область, Первомайский район, </a:t>
            </a:r>
            <a:r>
              <a:rPr lang="ru-RU" sz="1600" dirty="0" err="1"/>
              <a:t>Козьмодемьяновский</a:t>
            </a:r>
            <a:r>
              <a:rPr lang="ru-RU" sz="1600" dirty="0"/>
              <a:t> сельсовет, земельный участок № 37</a:t>
            </a:r>
          </a:p>
          <a:p>
            <a:r>
              <a:rPr lang="ru-RU" sz="1600" dirty="0"/>
              <a:t>Категория земель: Земли сельскохозяйственного назначения</a:t>
            </a:r>
          </a:p>
          <a:p>
            <a:r>
              <a:rPr lang="ru-RU" sz="1600" dirty="0"/>
              <a:t>Площадь – 658 </a:t>
            </a:r>
            <a:r>
              <a:rPr lang="ru-RU" sz="1600" dirty="0" err="1"/>
              <a:t>кв.м</a:t>
            </a:r>
            <a:r>
              <a:rPr lang="ru-RU" sz="1600" dirty="0"/>
              <a:t>.</a:t>
            </a:r>
          </a:p>
          <a:p>
            <a:r>
              <a:rPr lang="ru-RU" sz="1600" dirty="0"/>
              <a:t>Форма собственности: </a:t>
            </a:r>
            <a:r>
              <a:rPr lang="ru-RU" sz="1600" dirty="0" smtClean="0"/>
              <a:t>муниципальная собственность</a:t>
            </a:r>
            <a:endParaRPr lang="ru-RU" sz="1600" dirty="0"/>
          </a:p>
          <a:p>
            <a:r>
              <a:rPr lang="ru-RU" sz="1600" dirty="0"/>
              <a:t>Направление использования: Для сельскохозяйственного использования</a:t>
            </a:r>
          </a:p>
          <a:p>
            <a:r>
              <a:rPr lang="ru-RU" sz="1600" dirty="0"/>
              <a:t>Расстояние до близлежащих домов: 15км</a:t>
            </a:r>
          </a:p>
          <a:p>
            <a:r>
              <a:rPr lang="ru-RU" sz="1600" dirty="0"/>
              <a:t>Удаленность от областного центра : 150 км</a:t>
            </a:r>
          </a:p>
          <a:p>
            <a:r>
              <a:rPr lang="ru-RU" sz="1600" dirty="0"/>
              <a:t>Удаленность от автомагистрали:40км</a:t>
            </a:r>
          </a:p>
          <a:p>
            <a:r>
              <a:rPr lang="ru-RU" sz="1600" dirty="0"/>
              <a:t>Удаленность от ж/д станции: 40 км</a:t>
            </a:r>
          </a:p>
          <a:p>
            <a:r>
              <a:rPr lang="ru-RU" sz="1600" dirty="0"/>
              <a:t>Численность населения ближайших населенных пунктов: </a:t>
            </a:r>
            <a:r>
              <a:rPr lang="ru-RU" sz="1600" dirty="0" smtClean="0"/>
              <a:t>580чел.</a:t>
            </a:r>
            <a:endParaRPr lang="ru-RU" sz="1600" dirty="0"/>
          </a:p>
          <a:p>
            <a:r>
              <a:rPr lang="ru-RU" sz="1600" dirty="0"/>
              <a:t>Наличие инфраструктуры и коммуникаций: автодорога -15 м</a:t>
            </a:r>
          </a:p>
          <a:p>
            <a:r>
              <a:rPr lang="ru-RU" sz="1600" dirty="0"/>
              <a:t>Условия приобретения: аренда до 49 лет</a:t>
            </a:r>
          </a:p>
          <a:p>
            <a:r>
              <a:rPr lang="ru-RU" sz="1600" dirty="0"/>
              <a:t>Условия аренды: 1,5% от кадастровой стоимости 69,09 </a:t>
            </a:r>
            <a:r>
              <a:rPr lang="ru-RU" sz="1600" dirty="0" smtClean="0"/>
              <a:t>руб.</a:t>
            </a:r>
          </a:p>
          <a:p>
            <a:endParaRPr lang="ru-RU" sz="1600" dirty="0" smtClean="0"/>
          </a:p>
          <a:p>
            <a:r>
              <a:rPr lang="ru-RU" sz="1600" dirty="0"/>
              <a:t>Контакты: Махина И.В. , тел.8(47548)21433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5" name="Объект 4" descr="C:\Users\zags1\Desktop\Перечень\IMG_0000000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3810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6593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57800" y="609600"/>
            <a:ext cx="6477000" cy="5170646"/>
          </a:xfrm>
        </p:spPr>
        <p:txBody>
          <a:bodyPr/>
          <a:lstStyle/>
          <a:p>
            <a:r>
              <a:rPr lang="ru-RU" sz="1600" b="1" dirty="0"/>
              <a:t>3.Земельный участок с кадастровым номером  68:12:2101008:12</a:t>
            </a:r>
            <a:endParaRPr lang="ru-RU" sz="1600" dirty="0"/>
          </a:p>
          <a:p>
            <a:r>
              <a:rPr lang="ru-RU" sz="1600" dirty="0"/>
              <a:t>Месторасположение: Местоположение установлено относительно ориентира, расположенного в границах участка, почтовый адрес ориентира: Российская Федерация, Тамбовская область, Первомайский район, </a:t>
            </a:r>
            <a:r>
              <a:rPr lang="ru-RU" sz="1600" dirty="0" err="1"/>
              <a:t>Староосеславинский</a:t>
            </a:r>
            <a:r>
              <a:rPr lang="ru-RU" sz="1600" dirty="0"/>
              <a:t> сельсовет, земельный участок № 12</a:t>
            </a:r>
          </a:p>
          <a:p>
            <a:r>
              <a:rPr lang="ru-RU" sz="1600" dirty="0"/>
              <a:t>Категория земель: Земли сельскохозяйственного назначения</a:t>
            </a:r>
          </a:p>
          <a:p>
            <a:r>
              <a:rPr lang="ru-RU" sz="1600" dirty="0"/>
              <a:t>Площадь – 1955000 </a:t>
            </a:r>
            <a:r>
              <a:rPr lang="ru-RU" sz="1600" dirty="0" err="1"/>
              <a:t>кв.м</a:t>
            </a:r>
            <a:endParaRPr lang="ru-RU" sz="1600" dirty="0"/>
          </a:p>
          <a:p>
            <a:r>
              <a:rPr lang="ru-RU" sz="1600" dirty="0"/>
              <a:t>Форма собственности: Государственная неразграниченная собственность</a:t>
            </a:r>
          </a:p>
          <a:p>
            <a:r>
              <a:rPr lang="ru-RU" sz="1600" dirty="0"/>
              <a:t>Направление использования: Для сельскохозяйственного использования</a:t>
            </a:r>
          </a:p>
          <a:p>
            <a:r>
              <a:rPr lang="ru-RU" sz="1600" dirty="0"/>
              <a:t>Расстояние до близлежащих домов: 1км</a:t>
            </a:r>
          </a:p>
          <a:p>
            <a:r>
              <a:rPr lang="ru-RU" sz="1600" dirty="0"/>
              <a:t>Удаленность от областного центра : 114 км</a:t>
            </a:r>
          </a:p>
          <a:p>
            <a:r>
              <a:rPr lang="ru-RU" sz="1600" dirty="0"/>
              <a:t>Удаленность от автомагистрали:4км</a:t>
            </a:r>
          </a:p>
          <a:p>
            <a:r>
              <a:rPr lang="ru-RU" sz="1600" dirty="0"/>
              <a:t>Удаленность от ж/д станции: 14 км</a:t>
            </a:r>
          </a:p>
          <a:p>
            <a:r>
              <a:rPr lang="ru-RU" sz="1600" dirty="0"/>
              <a:t>Численность населения ближайших населенных пунктов: </a:t>
            </a:r>
            <a:r>
              <a:rPr lang="ru-RU" sz="1600" dirty="0" smtClean="0"/>
              <a:t>1066 чел</a:t>
            </a:r>
            <a:endParaRPr lang="ru-RU" sz="1600" dirty="0"/>
          </a:p>
          <a:p>
            <a:r>
              <a:rPr lang="ru-RU" sz="1600" dirty="0"/>
              <a:t>Наличие инфраструктуры и </a:t>
            </a:r>
            <a:r>
              <a:rPr lang="ru-RU" sz="1600" dirty="0" smtClean="0"/>
              <a:t>коммуникаций: газ </a:t>
            </a:r>
            <a:r>
              <a:rPr lang="ru-RU" sz="1600" dirty="0"/>
              <a:t>-1000м.., электроэнергия -1000 м, вода -1000 м, автодорога -1км</a:t>
            </a:r>
          </a:p>
          <a:p>
            <a:r>
              <a:rPr lang="ru-RU" sz="1600" dirty="0"/>
              <a:t>Условия приобретения: аренда до 49 лет, с правом выкупа через три года</a:t>
            </a:r>
          </a:p>
          <a:p>
            <a:r>
              <a:rPr lang="ru-RU" sz="1600" dirty="0"/>
              <a:t>Условия аренды:  ежегодный размер арендной платы 1,5% - 20475 </a:t>
            </a:r>
            <a:r>
              <a:rPr lang="ru-RU" sz="1600" dirty="0" smtClean="0"/>
              <a:t>рублей</a:t>
            </a:r>
          </a:p>
          <a:p>
            <a:endParaRPr lang="ru-RU" sz="1600" dirty="0" smtClean="0"/>
          </a:p>
          <a:p>
            <a:r>
              <a:rPr lang="ru-RU" sz="1600" dirty="0"/>
              <a:t>Контакты: Махина И.В. , тел.8(47548)21433</a:t>
            </a:r>
          </a:p>
          <a:p>
            <a:endParaRPr lang="ru-RU" sz="1600" dirty="0"/>
          </a:p>
        </p:txBody>
      </p:sp>
      <p:pic>
        <p:nvPicPr>
          <p:cNvPr id="7" name="Объект 6" descr="C:\Users\zags1\Desktop\Перечень\img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62000"/>
            <a:ext cx="39624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7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257800" y="685800"/>
            <a:ext cx="6477000" cy="5334000"/>
          </a:xfrm>
        </p:spPr>
        <p:txBody>
          <a:bodyPr/>
          <a:lstStyle/>
          <a:p>
            <a:r>
              <a:rPr lang="ru-RU" sz="1600" b="1" dirty="0"/>
              <a:t>4.Земельный участок с кадастровым номером  68:12:00000000:973</a:t>
            </a:r>
            <a:endParaRPr lang="ru-RU" sz="1600" dirty="0"/>
          </a:p>
          <a:p>
            <a:r>
              <a:rPr lang="ru-RU" sz="1600" dirty="0"/>
              <a:t> Месторасположение: Местоположение установлено относительно ориентира, расположенного в границах участка, почтовый адрес ориентира: Тамбовская область, Первомайский район </a:t>
            </a:r>
          </a:p>
          <a:p>
            <a:r>
              <a:rPr lang="ru-RU" sz="1600" dirty="0"/>
              <a:t>Категория земель: Земли сельскохозяйственного использования</a:t>
            </a:r>
          </a:p>
          <a:p>
            <a:r>
              <a:rPr lang="ru-RU" sz="1600" dirty="0"/>
              <a:t>Площадь – </a:t>
            </a:r>
            <a:r>
              <a:rPr lang="ru-RU" sz="1600" dirty="0" smtClean="0"/>
              <a:t>387045кв.м.</a:t>
            </a:r>
            <a:endParaRPr lang="ru-RU" sz="1600" dirty="0"/>
          </a:p>
          <a:p>
            <a:r>
              <a:rPr lang="ru-RU" sz="1600" dirty="0"/>
              <a:t>Форма собственности: </a:t>
            </a:r>
            <a:r>
              <a:rPr lang="ru-RU" sz="1600" dirty="0" smtClean="0"/>
              <a:t>муниципальная собственность</a:t>
            </a:r>
            <a:endParaRPr lang="ru-RU" sz="1600" dirty="0"/>
          </a:p>
          <a:p>
            <a:r>
              <a:rPr lang="ru-RU" sz="1600" dirty="0"/>
              <a:t>Направление использования: Сельскохозяйственное использование </a:t>
            </a:r>
          </a:p>
          <a:p>
            <a:r>
              <a:rPr lang="ru-RU" sz="1600" dirty="0"/>
              <a:t>Расстояние до близлежащих домов: 2 км</a:t>
            </a:r>
          </a:p>
          <a:p>
            <a:r>
              <a:rPr lang="ru-RU" sz="1600" dirty="0"/>
              <a:t>Удаленность от областного центра : 115 км</a:t>
            </a:r>
          </a:p>
          <a:p>
            <a:r>
              <a:rPr lang="ru-RU" sz="1600" dirty="0"/>
              <a:t>Удаленность от автомагистрали: 5км</a:t>
            </a:r>
          </a:p>
          <a:p>
            <a:r>
              <a:rPr lang="ru-RU" sz="1600" dirty="0"/>
              <a:t>Удаленность от ж/д станции: 15 км</a:t>
            </a:r>
          </a:p>
          <a:p>
            <a:r>
              <a:rPr lang="ru-RU" sz="1600" dirty="0"/>
              <a:t>Численность населения ближайших населенных пунктов: 1066чел</a:t>
            </a:r>
          </a:p>
          <a:p>
            <a:r>
              <a:rPr lang="ru-RU" sz="1600" dirty="0"/>
              <a:t>Наличие инфраструктуры и коммуникаций:</a:t>
            </a:r>
          </a:p>
          <a:p>
            <a:r>
              <a:rPr lang="ru-RU" sz="1600" dirty="0"/>
              <a:t>газ -2000м.., электроэнергия -2000 м, вода -2000 м, автодорога -2км</a:t>
            </a:r>
          </a:p>
          <a:p>
            <a:r>
              <a:rPr lang="ru-RU" sz="1600" dirty="0"/>
              <a:t>Условия приобретения: аренда до 49 лет, с правом выкупа через три года</a:t>
            </a:r>
          </a:p>
          <a:p>
            <a:r>
              <a:rPr lang="ru-RU" sz="1600" dirty="0"/>
              <a:t>Условия аренды:  ежегодный размер арендной платы 1,5% - 40639,73 </a:t>
            </a:r>
            <a:r>
              <a:rPr lang="ru-RU" sz="1600" dirty="0" smtClean="0"/>
              <a:t>рублей</a:t>
            </a:r>
          </a:p>
          <a:p>
            <a:endParaRPr lang="ru-RU" sz="1600" dirty="0"/>
          </a:p>
          <a:p>
            <a:r>
              <a:rPr lang="ru-RU" sz="1600" dirty="0" smtClean="0"/>
              <a:t>Контакты: </a:t>
            </a:r>
            <a:r>
              <a:rPr lang="ru-RU" sz="1600" dirty="0" err="1"/>
              <a:t>Корябкина</a:t>
            </a:r>
            <a:r>
              <a:rPr lang="ru-RU" sz="1600" dirty="0"/>
              <a:t> Е.В. </a:t>
            </a:r>
            <a:r>
              <a:rPr lang="ru-RU" sz="1600" dirty="0" smtClean="0"/>
              <a:t>– глава </a:t>
            </a:r>
            <a:r>
              <a:rPr lang="ru-RU" sz="1600" dirty="0" err="1"/>
              <a:t>Старосеславинского</a:t>
            </a:r>
            <a:r>
              <a:rPr lang="ru-RU" sz="1600" dirty="0"/>
              <a:t> сельсовета </a:t>
            </a:r>
            <a:endParaRPr lang="ru-RU" sz="1600" dirty="0" smtClean="0"/>
          </a:p>
          <a:p>
            <a:r>
              <a:rPr lang="ru-RU" sz="1600" dirty="0" smtClean="0"/>
              <a:t>тел</a:t>
            </a:r>
            <a:r>
              <a:rPr lang="ru-RU" sz="1600" dirty="0"/>
              <a:t>. 8(47548)71360</a:t>
            </a:r>
          </a:p>
        </p:txBody>
      </p:sp>
      <p:pic>
        <p:nvPicPr>
          <p:cNvPr id="5" name="Объект 4" descr="C:\Users\zags1\Desktop\Перечень\7690fcfd689a000ec32c02b3b546b98a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114800" cy="500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959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486400" y="533400"/>
            <a:ext cx="6248400" cy="5891689"/>
          </a:xfrm>
        </p:spPr>
        <p:txBody>
          <a:bodyPr/>
          <a:lstStyle/>
          <a:p>
            <a:r>
              <a:rPr lang="ru-RU" sz="1600" b="1" dirty="0"/>
              <a:t>5.Земельный участок с кадастровым номером  68:12:00000000:990</a:t>
            </a:r>
            <a:endParaRPr lang="ru-RU" sz="1600" dirty="0"/>
          </a:p>
          <a:p>
            <a:r>
              <a:rPr lang="ru-RU" sz="1600" b="1" dirty="0"/>
              <a:t> </a:t>
            </a:r>
            <a:endParaRPr lang="ru-RU" sz="1600" dirty="0"/>
          </a:p>
          <a:p>
            <a:r>
              <a:rPr lang="ru-RU" sz="1600" dirty="0"/>
              <a:t> Месторасположение: Местоположение установлено относительно ориентира, расположенного в границах участка, почтовый адрес ориентира: Тамбовская область, Первомайский район </a:t>
            </a:r>
          </a:p>
          <a:p>
            <a:r>
              <a:rPr lang="ru-RU" sz="1600" dirty="0"/>
              <a:t>Категория земель: Земли сельскохозяйственного использования</a:t>
            </a:r>
          </a:p>
          <a:p>
            <a:r>
              <a:rPr lang="ru-RU" sz="1600" dirty="0"/>
              <a:t>Площадь – 387045кв.м</a:t>
            </a:r>
          </a:p>
          <a:p>
            <a:r>
              <a:rPr lang="ru-RU" sz="1600" dirty="0"/>
              <a:t>Форма собственности: </a:t>
            </a:r>
            <a:r>
              <a:rPr lang="ru-RU" sz="1600" dirty="0" smtClean="0"/>
              <a:t>муниципальная собственность</a:t>
            </a:r>
            <a:endParaRPr lang="ru-RU" sz="1600" dirty="0"/>
          </a:p>
          <a:p>
            <a:r>
              <a:rPr lang="ru-RU" sz="1600" dirty="0"/>
              <a:t>Направление использования: Сельскохозяйственное использование </a:t>
            </a:r>
          </a:p>
          <a:p>
            <a:r>
              <a:rPr lang="ru-RU" sz="1600" dirty="0"/>
              <a:t>Расстояние до близлежащих домов: 5 км</a:t>
            </a:r>
          </a:p>
          <a:p>
            <a:r>
              <a:rPr lang="ru-RU" sz="1600" dirty="0"/>
              <a:t>Удаленность от областного центра: 120 км</a:t>
            </a:r>
          </a:p>
          <a:p>
            <a:r>
              <a:rPr lang="ru-RU" sz="1600" dirty="0"/>
              <a:t>Удаленность от автомагистрали: 10 км</a:t>
            </a:r>
          </a:p>
          <a:p>
            <a:r>
              <a:rPr lang="ru-RU" sz="1600" dirty="0"/>
              <a:t>Удаленность от ж/д станции: 20 км</a:t>
            </a:r>
          </a:p>
          <a:p>
            <a:r>
              <a:rPr lang="ru-RU" sz="1600" dirty="0"/>
              <a:t>Численность населения ближайших населенных пунктов: 1066 чел</a:t>
            </a:r>
          </a:p>
          <a:p>
            <a:r>
              <a:rPr lang="ru-RU" sz="1600" dirty="0"/>
              <a:t>Наличие инфраструктуры и коммуникаций:</a:t>
            </a:r>
          </a:p>
          <a:p>
            <a:r>
              <a:rPr lang="ru-RU" sz="1600" dirty="0"/>
              <a:t>газ - 4500м., электроэнергия - 4500 м, вода - 4500 м, </a:t>
            </a:r>
          </a:p>
          <a:p>
            <a:r>
              <a:rPr lang="ru-RU" sz="1600" dirty="0"/>
              <a:t>автодорога -4,5км</a:t>
            </a:r>
          </a:p>
          <a:p>
            <a:r>
              <a:rPr lang="ru-RU" sz="1600" dirty="0"/>
              <a:t>Условия приобретения: аренда до 49 лет, с правом выкупа через три года</a:t>
            </a:r>
          </a:p>
          <a:p>
            <a:r>
              <a:rPr lang="ru-RU" sz="1600" dirty="0"/>
              <a:t>Условия аренды:  ежегодный размер арендной платы 1,5% - 4063,5 </a:t>
            </a:r>
            <a:r>
              <a:rPr lang="ru-RU" sz="1600" dirty="0" smtClean="0"/>
              <a:t>рублей</a:t>
            </a:r>
          </a:p>
          <a:p>
            <a:endParaRPr lang="ru-RU" sz="1600" dirty="0"/>
          </a:p>
          <a:p>
            <a:r>
              <a:rPr lang="ru-RU" sz="1600" dirty="0" smtClean="0"/>
              <a:t>Контакты: </a:t>
            </a:r>
            <a:r>
              <a:rPr lang="ru-RU" sz="1600" dirty="0" err="1"/>
              <a:t>Корябкина</a:t>
            </a:r>
            <a:r>
              <a:rPr lang="ru-RU" sz="1600" dirty="0"/>
              <a:t> Е.В. –глава </a:t>
            </a:r>
            <a:r>
              <a:rPr lang="ru-RU" sz="1600" dirty="0" err="1"/>
              <a:t>Старосеславинского</a:t>
            </a:r>
            <a:r>
              <a:rPr lang="ru-RU" sz="1600" dirty="0"/>
              <a:t> </a:t>
            </a:r>
            <a:r>
              <a:rPr lang="ru-RU" sz="1600" dirty="0" smtClean="0"/>
              <a:t>сельсовета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тел. 8(47548)71360</a:t>
            </a:r>
          </a:p>
        </p:txBody>
      </p:sp>
      <p:pic>
        <p:nvPicPr>
          <p:cNvPr id="6" name="Объект 5" descr="C:\Users\zags1\Desktop\Перечень\zemelnij-uchastok-1165-sotok-2650-dnp-aerodrom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62000"/>
            <a:ext cx="4191001" cy="5181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50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307705" cy="6280785"/>
          </a:xfrm>
          <a:custGeom>
            <a:avLst/>
            <a:gdLst/>
            <a:ahLst/>
            <a:cxnLst/>
            <a:rect l="l" t="t" r="r" b="b"/>
            <a:pathLst>
              <a:path w="8307705" h="6280784">
                <a:moveTo>
                  <a:pt x="0" y="6280404"/>
                </a:moveTo>
                <a:lnTo>
                  <a:pt x="8307324" y="6280404"/>
                </a:lnTo>
                <a:lnTo>
                  <a:pt x="8307324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77595"/>
            <a:ext cx="8307705" cy="6280785"/>
          </a:xfrm>
          <a:custGeom>
            <a:avLst/>
            <a:gdLst/>
            <a:ahLst/>
            <a:cxnLst/>
            <a:rect l="l" t="t" r="r" b="b"/>
            <a:pathLst>
              <a:path w="8307705" h="6280784">
                <a:moveTo>
                  <a:pt x="0" y="6280404"/>
                </a:moveTo>
                <a:lnTo>
                  <a:pt x="8307324" y="6280404"/>
                </a:lnTo>
                <a:lnTo>
                  <a:pt x="8307324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ln w="12192">
            <a:solidFill>
              <a:srgbClr val="824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3769" y="719785"/>
            <a:ext cx="65017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1E73AC"/>
                </a:solidFill>
                <a:latin typeface="Calibri Light"/>
                <a:cs typeface="Calibri Light"/>
              </a:rPr>
              <a:t>ПРЕИМУЩЕСТВА </a:t>
            </a:r>
            <a:r>
              <a:rPr sz="1800" b="0" spc="-15" dirty="0">
                <a:solidFill>
                  <a:srgbClr val="1E73AC"/>
                </a:solidFill>
                <a:latin typeface="Calibri Light"/>
                <a:cs typeface="Calibri Light"/>
              </a:rPr>
              <a:t>РАБОТЫ </a:t>
            </a:r>
            <a:r>
              <a:rPr sz="1800" b="0" dirty="0">
                <a:solidFill>
                  <a:srgbClr val="1E73AC"/>
                </a:solidFill>
                <a:latin typeface="Calibri Light"/>
                <a:cs typeface="Calibri Light"/>
              </a:rPr>
              <a:t>С </a:t>
            </a:r>
            <a:r>
              <a:rPr sz="1800" b="0" spc="-15" dirty="0">
                <a:solidFill>
                  <a:srgbClr val="1E73AC"/>
                </a:solidFill>
                <a:latin typeface="Calibri Light"/>
                <a:cs typeface="Calibri Light"/>
              </a:rPr>
              <a:t>ОРГАНАМИ </a:t>
            </a:r>
            <a:r>
              <a:rPr sz="1800" b="0" spc="-20" dirty="0">
                <a:solidFill>
                  <a:srgbClr val="1E73AC"/>
                </a:solidFill>
                <a:latin typeface="Calibri Light"/>
                <a:cs typeface="Calibri Light"/>
              </a:rPr>
              <a:t>ГОСУДАРСТВЕННОЙ</a:t>
            </a:r>
            <a:r>
              <a:rPr sz="1800" b="0" spc="-215" dirty="0">
                <a:solidFill>
                  <a:srgbClr val="1E73AC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1E73AC"/>
                </a:solidFill>
                <a:latin typeface="Calibri Light"/>
                <a:cs typeface="Calibri Light"/>
              </a:rPr>
              <a:t>ВЛАСТИ</a:t>
            </a:r>
            <a:endParaRPr sz="18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0" spc="-15" dirty="0">
                <a:solidFill>
                  <a:srgbClr val="1E73AC"/>
                </a:solidFill>
                <a:latin typeface="Calibri Light"/>
                <a:cs typeface="Calibri Light"/>
              </a:rPr>
              <a:t>(ОРГАНАМИ МЕСТНОГО</a:t>
            </a:r>
            <a:r>
              <a:rPr sz="1800" b="0" spc="-130" dirty="0">
                <a:solidFill>
                  <a:srgbClr val="1E73AC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1E73AC"/>
                </a:solidFill>
                <a:latin typeface="Calibri Light"/>
                <a:cs typeface="Calibri Light"/>
              </a:rPr>
              <a:t>САМОУПРАВЛЕНИЯ)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57835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608" y="1560575"/>
            <a:ext cx="7453884" cy="4884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8590" y="2885312"/>
            <a:ext cx="1319530" cy="8178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75000"/>
              </a:lnSpc>
              <a:spcBef>
                <a:spcPts val="575"/>
              </a:spcBef>
            </a:pP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Торги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только  среди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субъектов</a:t>
            </a:r>
            <a:r>
              <a:rPr sz="1600" b="0" spc="-12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МСП 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и</a:t>
            </a:r>
            <a:r>
              <a:rPr sz="1600" b="0" spc="-7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самозанятых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22473" y="3840860"/>
            <a:ext cx="1995170" cy="1443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2800" dirty="0" smtClean="0">
                <a:solidFill>
                  <a:srgbClr val="FF0000"/>
                </a:solidFill>
                <a:latin typeface="Century Gothic"/>
                <a:cs typeface="Century Gothic"/>
              </a:rPr>
              <a:t>7</a:t>
            </a:r>
            <a:endParaRPr sz="28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marL="12700" marR="5080" indent="-2540" algn="ctr">
              <a:lnSpc>
                <a:spcPct val="75000"/>
              </a:lnSpc>
              <a:spcBef>
                <a:spcPts val="610"/>
              </a:spcBef>
            </a:pPr>
            <a:r>
              <a:rPr sz="20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свободных  объектов </a:t>
            </a:r>
            <a:r>
              <a:rPr sz="20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для</a:t>
            </a:r>
            <a:r>
              <a:rPr sz="2000" b="0" spc="-14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МСП  </a:t>
            </a:r>
            <a:r>
              <a:rPr sz="2000" b="0" dirty="0">
                <a:solidFill>
                  <a:srgbClr val="0E3954"/>
                </a:solidFill>
                <a:latin typeface="Calibri Light"/>
                <a:cs typeface="Calibri Light"/>
              </a:rPr>
              <a:t>и </a:t>
            </a:r>
            <a:r>
              <a:rPr sz="2000" b="0" spc="-20" dirty="0">
                <a:solidFill>
                  <a:srgbClr val="0E3954"/>
                </a:solidFill>
                <a:latin typeface="Calibri Light"/>
                <a:cs typeface="Calibri Light"/>
              </a:rPr>
              <a:t>самозанятых  </a:t>
            </a:r>
            <a:r>
              <a:rPr sz="20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граждан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29934" y="4722063"/>
            <a:ext cx="1346200" cy="118364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06680" marR="100330" algn="ctr">
              <a:lnSpc>
                <a:spcPct val="75000"/>
              </a:lnSpc>
              <a:spcBef>
                <a:spcPts val="575"/>
              </a:spcBef>
            </a:pP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В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о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з</a:t>
            </a:r>
            <a:r>
              <a:rPr sz="16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можно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ст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ь 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выкупа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имущества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в 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случаях,</a:t>
            </a:r>
            <a:endParaRPr sz="1600">
              <a:latin typeface="Calibri Light"/>
              <a:cs typeface="Calibri Light"/>
            </a:endParaRPr>
          </a:p>
          <a:p>
            <a:pPr marL="12065" marR="5080" algn="ctr">
              <a:lnSpc>
                <a:spcPct val="75000"/>
              </a:lnSpc>
            </a:pP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ус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та</a:t>
            </a:r>
            <a:r>
              <a:rPr sz="16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но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вл</a:t>
            </a:r>
            <a:r>
              <a:rPr sz="1600" b="0" spc="-30" dirty="0">
                <a:solidFill>
                  <a:srgbClr val="0E3954"/>
                </a:solidFill>
                <a:latin typeface="Calibri Light"/>
                <a:cs typeface="Calibri Light"/>
              </a:rPr>
              <a:t>е</a:t>
            </a:r>
            <a:r>
              <a:rPr sz="16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нн</a:t>
            </a:r>
            <a:r>
              <a:rPr sz="1600" b="0" spc="-20" dirty="0">
                <a:solidFill>
                  <a:srgbClr val="0E3954"/>
                </a:solidFill>
                <a:latin typeface="Calibri Light"/>
                <a:cs typeface="Calibri Light"/>
              </a:rPr>
              <a:t>ы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м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законом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5082" y="2053208"/>
            <a:ext cx="1403985" cy="4521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20955">
              <a:lnSpc>
                <a:spcPct val="75000"/>
              </a:lnSpc>
              <a:spcBef>
                <a:spcPts val="575"/>
              </a:spcBef>
            </a:pP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Льготная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ставка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арендной</a:t>
            </a:r>
            <a:r>
              <a:rPr sz="1600" b="0" spc="-12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платы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4740" y="1974342"/>
            <a:ext cx="1466850" cy="6350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065" marR="5080" algn="ctr">
              <a:lnSpc>
                <a:spcPct val="75000"/>
              </a:lnSpc>
              <a:spcBef>
                <a:spcPts val="575"/>
              </a:spcBef>
            </a:pP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Без</a:t>
            </a:r>
            <a:r>
              <a:rPr sz="1600" b="0" spc="-10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посредников  напрямую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у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собственника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367" y="3149599"/>
            <a:ext cx="1344295" cy="4521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53340" marR="5080" indent="-41275">
              <a:lnSpc>
                <a:spcPct val="75000"/>
              </a:lnSpc>
              <a:spcBef>
                <a:spcPts val="575"/>
              </a:spcBef>
            </a:pP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Ф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ик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си</a:t>
            </a:r>
            <a:r>
              <a:rPr sz="1600" b="0" spc="-30" dirty="0">
                <a:solidFill>
                  <a:srgbClr val="0E3954"/>
                </a:solidFill>
                <a:latin typeface="Calibri Light"/>
                <a:cs typeface="Calibri Light"/>
              </a:rPr>
              <a:t>р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о</a:t>
            </a:r>
            <a:r>
              <a:rPr sz="1600" b="0" spc="-20" dirty="0">
                <a:solidFill>
                  <a:srgbClr val="0E3954"/>
                </a:solidFill>
                <a:latin typeface="Calibri Light"/>
                <a:cs typeface="Calibri Light"/>
              </a:rPr>
              <a:t>в</a:t>
            </a:r>
            <a:r>
              <a:rPr sz="16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анна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я 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цена</a:t>
            </a:r>
            <a:r>
              <a:rPr sz="1600" b="0" spc="-10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договора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616" y="4999177"/>
            <a:ext cx="1226820" cy="6350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1270" algn="ctr">
              <a:lnSpc>
                <a:spcPct val="75100"/>
              </a:lnSpc>
              <a:spcBef>
                <a:spcPts val="575"/>
              </a:spcBef>
            </a:pP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Аренда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на  </a:t>
            </a:r>
            <a:r>
              <a:rPr sz="16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длительный  </a:t>
            </a:r>
            <a:r>
              <a:rPr sz="16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срок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(от 5</a:t>
            </a:r>
            <a:r>
              <a:rPr sz="1600" b="0" spc="-15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600" b="0" spc="-5" dirty="0">
                <a:solidFill>
                  <a:srgbClr val="0E3954"/>
                </a:solidFill>
                <a:latin typeface="Calibri Light"/>
                <a:cs typeface="Calibri Light"/>
              </a:rPr>
              <a:t>лет)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11133" y="8382"/>
            <a:ext cx="13335" cy="6849745"/>
          </a:xfrm>
          <a:custGeom>
            <a:avLst/>
            <a:gdLst/>
            <a:ahLst/>
            <a:cxnLst/>
            <a:rect l="l" t="t" r="r" b="b"/>
            <a:pathLst>
              <a:path w="13334" h="6849745">
                <a:moveTo>
                  <a:pt x="0" y="0"/>
                </a:moveTo>
                <a:lnTo>
                  <a:pt x="13318" y="6849615"/>
                </a:lnTo>
              </a:path>
            </a:pathLst>
          </a:custGeom>
          <a:ln w="19811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766809" y="1246123"/>
            <a:ext cx="2830830" cy="2577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1047115">
              <a:lnSpc>
                <a:spcPts val="1730"/>
              </a:lnSpc>
              <a:spcBef>
                <a:spcPts val="310"/>
              </a:spcBef>
            </a:pPr>
            <a:endParaRPr sz="16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77595"/>
            <a:ext cx="8307705" cy="6280785"/>
          </a:xfrm>
          <a:custGeom>
            <a:avLst/>
            <a:gdLst/>
            <a:ahLst/>
            <a:cxnLst/>
            <a:rect l="l" t="t" r="r" b="b"/>
            <a:pathLst>
              <a:path w="8307705" h="6280784">
                <a:moveTo>
                  <a:pt x="0" y="6280404"/>
                </a:moveTo>
                <a:lnTo>
                  <a:pt x="8307324" y="6280404"/>
                </a:lnTo>
                <a:lnTo>
                  <a:pt x="8307324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7595"/>
            <a:ext cx="8307705" cy="6280785"/>
          </a:xfrm>
          <a:custGeom>
            <a:avLst/>
            <a:gdLst/>
            <a:ahLst/>
            <a:cxnLst/>
            <a:rect l="l" t="t" r="r" b="b"/>
            <a:pathLst>
              <a:path w="8307705" h="6280784">
                <a:moveTo>
                  <a:pt x="0" y="6280404"/>
                </a:moveTo>
                <a:lnTo>
                  <a:pt x="8307324" y="6280404"/>
                </a:lnTo>
                <a:lnTo>
                  <a:pt x="8307324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ln w="12192">
            <a:solidFill>
              <a:srgbClr val="824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57835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8085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9812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50669" y="731901"/>
            <a:ext cx="514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ПОРЯДОК ОКАЗАНИЯ ИМУЩЕСТВЕННОЙ</a:t>
            </a:r>
            <a:r>
              <a:rPr sz="1800" b="1" spc="-145" dirty="0">
                <a:solidFill>
                  <a:srgbClr val="1E73AC"/>
                </a:solidFill>
                <a:latin typeface="Calibri Light"/>
                <a:cs typeface="Calibri Light"/>
              </a:rPr>
              <a:t> </a:t>
            </a: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ПОДДЕРЖКИ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3409" y="1538477"/>
            <a:ext cx="1633855" cy="1531620"/>
          </a:xfrm>
          <a:custGeom>
            <a:avLst/>
            <a:gdLst/>
            <a:ahLst/>
            <a:cxnLst/>
            <a:rect l="l" t="t" r="r" b="b"/>
            <a:pathLst>
              <a:path w="1633855" h="1531620">
                <a:moveTo>
                  <a:pt x="816864" y="0"/>
                </a:moveTo>
                <a:lnTo>
                  <a:pt x="767102" y="1397"/>
                </a:lnTo>
                <a:lnTo>
                  <a:pt x="718130" y="5537"/>
                </a:lnTo>
                <a:lnTo>
                  <a:pt x="670031" y="12339"/>
                </a:lnTo>
                <a:lnTo>
                  <a:pt x="622892" y="21722"/>
                </a:lnTo>
                <a:lnTo>
                  <a:pt x="576797" y="33608"/>
                </a:lnTo>
                <a:lnTo>
                  <a:pt x="531833" y="47915"/>
                </a:lnTo>
                <a:lnTo>
                  <a:pt x="488084" y="64563"/>
                </a:lnTo>
                <a:lnTo>
                  <a:pt x="445637" y="83472"/>
                </a:lnTo>
                <a:lnTo>
                  <a:pt x="404576" y="104563"/>
                </a:lnTo>
                <a:lnTo>
                  <a:pt x="364988" y="127754"/>
                </a:lnTo>
                <a:lnTo>
                  <a:pt x="326956" y="152967"/>
                </a:lnTo>
                <a:lnTo>
                  <a:pt x="290568" y="180120"/>
                </a:lnTo>
                <a:lnTo>
                  <a:pt x="255908" y="209134"/>
                </a:lnTo>
                <a:lnTo>
                  <a:pt x="223062" y="239928"/>
                </a:lnTo>
                <a:lnTo>
                  <a:pt x="192115" y="272422"/>
                </a:lnTo>
                <a:lnTo>
                  <a:pt x="163153" y="306537"/>
                </a:lnTo>
                <a:lnTo>
                  <a:pt x="136262" y="342192"/>
                </a:lnTo>
                <a:lnTo>
                  <a:pt x="111525" y="379306"/>
                </a:lnTo>
                <a:lnTo>
                  <a:pt x="89030" y="417800"/>
                </a:lnTo>
                <a:lnTo>
                  <a:pt x="68861" y="457594"/>
                </a:lnTo>
                <a:lnTo>
                  <a:pt x="51105" y="498608"/>
                </a:lnTo>
                <a:lnTo>
                  <a:pt x="35845" y="540761"/>
                </a:lnTo>
                <a:lnTo>
                  <a:pt x="23169" y="583972"/>
                </a:lnTo>
                <a:lnTo>
                  <a:pt x="13160" y="628163"/>
                </a:lnTo>
                <a:lnTo>
                  <a:pt x="5906" y="673253"/>
                </a:lnTo>
                <a:lnTo>
                  <a:pt x="1490" y="719162"/>
                </a:lnTo>
                <a:lnTo>
                  <a:pt x="0" y="765810"/>
                </a:lnTo>
                <a:lnTo>
                  <a:pt x="1490" y="812457"/>
                </a:lnTo>
                <a:lnTo>
                  <a:pt x="5906" y="858366"/>
                </a:lnTo>
                <a:lnTo>
                  <a:pt x="13160" y="903456"/>
                </a:lnTo>
                <a:lnTo>
                  <a:pt x="23169" y="947647"/>
                </a:lnTo>
                <a:lnTo>
                  <a:pt x="35845" y="990858"/>
                </a:lnTo>
                <a:lnTo>
                  <a:pt x="51105" y="1033011"/>
                </a:lnTo>
                <a:lnTo>
                  <a:pt x="68861" y="1074025"/>
                </a:lnTo>
                <a:lnTo>
                  <a:pt x="89030" y="1113819"/>
                </a:lnTo>
                <a:lnTo>
                  <a:pt x="111525" y="1152313"/>
                </a:lnTo>
                <a:lnTo>
                  <a:pt x="136262" y="1189427"/>
                </a:lnTo>
                <a:lnTo>
                  <a:pt x="163153" y="1225082"/>
                </a:lnTo>
                <a:lnTo>
                  <a:pt x="192115" y="1259197"/>
                </a:lnTo>
                <a:lnTo>
                  <a:pt x="223062" y="1291691"/>
                </a:lnTo>
                <a:lnTo>
                  <a:pt x="255908" y="1322485"/>
                </a:lnTo>
                <a:lnTo>
                  <a:pt x="290568" y="1351499"/>
                </a:lnTo>
                <a:lnTo>
                  <a:pt x="326956" y="1378652"/>
                </a:lnTo>
                <a:lnTo>
                  <a:pt x="364988" y="1403865"/>
                </a:lnTo>
                <a:lnTo>
                  <a:pt x="404576" y="1427056"/>
                </a:lnTo>
                <a:lnTo>
                  <a:pt x="445637" y="1448147"/>
                </a:lnTo>
                <a:lnTo>
                  <a:pt x="488084" y="1467056"/>
                </a:lnTo>
                <a:lnTo>
                  <a:pt x="531833" y="1483704"/>
                </a:lnTo>
                <a:lnTo>
                  <a:pt x="576797" y="1498011"/>
                </a:lnTo>
                <a:lnTo>
                  <a:pt x="622892" y="1509897"/>
                </a:lnTo>
                <a:lnTo>
                  <a:pt x="670031" y="1519280"/>
                </a:lnTo>
                <a:lnTo>
                  <a:pt x="718130" y="1526082"/>
                </a:lnTo>
                <a:lnTo>
                  <a:pt x="767102" y="1530222"/>
                </a:lnTo>
                <a:lnTo>
                  <a:pt x="816864" y="1531620"/>
                </a:lnTo>
                <a:lnTo>
                  <a:pt x="866621" y="1530222"/>
                </a:lnTo>
                <a:lnTo>
                  <a:pt x="915590" y="1526082"/>
                </a:lnTo>
                <a:lnTo>
                  <a:pt x="963686" y="1519280"/>
                </a:lnTo>
                <a:lnTo>
                  <a:pt x="1010823" y="1509897"/>
                </a:lnTo>
                <a:lnTo>
                  <a:pt x="1056916" y="1498011"/>
                </a:lnTo>
                <a:lnTo>
                  <a:pt x="1101879" y="1483704"/>
                </a:lnTo>
                <a:lnTo>
                  <a:pt x="1145626" y="1467056"/>
                </a:lnTo>
                <a:lnTo>
                  <a:pt x="1188073" y="1448147"/>
                </a:lnTo>
                <a:lnTo>
                  <a:pt x="1229134" y="1427056"/>
                </a:lnTo>
                <a:lnTo>
                  <a:pt x="1268723" y="1403865"/>
                </a:lnTo>
                <a:lnTo>
                  <a:pt x="1306754" y="1378652"/>
                </a:lnTo>
                <a:lnTo>
                  <a:pt x="1343143" y="1351499"/>
                </a:lnTo>
                <a:lnTo>
                  <a:pt x="1377804" y="1322485"/>
                </a:lnTo>
                <a:lnTo>
                  <a:pt x="1410651" y="1291691"/>
                </a:lnTo>
                <a:lnTo>
                  <a:pt x="1441599" y="1259197"/>
                </a:lnTo>
                <a:lnTo>
                  <a:pt x="1470562" y="1225082"/>
                </a:lnTo>
                <a:lnTo>
                  <a:pt x="1497456" y="1189427"/>
                </a:lnTo>
                <a:lnTo>
                  <a:pt x="1522193" y="1152313"/>
                </a:lnTo>
                <a:lnTo>
                  <a:pt x="1544690" y="1113819"/>
                </a:lnTo>
                <a:lnTo>
                  <a:pt x="1564860" y="1074025"/>
                </a:lnTo>
                <a:lnTo>
                  <a:pt x="1582618" y="1033011"/>
                </a:lnTo>
                <a:lnTo>
                  <a:pt x="1597879" y="990858"/>
                </a:lnTo>
                <a:lnTo>
                  <a:pt x="1610556" y="947647"/>
                </a:lnTo>
                <a:lnTo>
                  <a:pt x="1620565" y="903456"/>
                </a:lnTo>
                <a:lnTo>
                  <a:pt x="1627821" y="858366"/>
                </a:lnTo>
                <a:lnTo>
                  <a:pt x="1632237" y="812457"/>
                </a:lnTo>
                <a:lnTo>
                  <a:pt x="1633727" y="765810"/>
                </a:lnTo>
                <a:lnTo>
                  <a:pt x="1632237" y="719162"/>
                </a:lnTo>
                <a:lnTo>
                  <a:pt x="1627821" y="673253"/>
                </a:lnTo>
                <a:lnTo>
                  <a:pt x="1620565" y="628163"/>
                </a:lnTo>
                <a:lnTo>
                  <a:pt x="1610556" y="583972"/>
                </a:lnTo>
                <a:lnTo>
                  <a:pt x="1597879" y="540761"/>
                </a:lnTo>
                <a:lnTo>
                  <a:pt x="1582618" y="498608"/>
                </a:lnTo>
                <a:lnTo>
                  <a:pt x="1564860" y="457594"/>
                </a:lnTo>
                <a:lnTo>
                  <a:pt x="1544690" y="417800"/>
                </a:lnTo>
                <a:lnTo>
                  <a:pt x="1522193" y="379306"/>
                </a:lnTo>
                <a:lnTo>
                  <a:pt x="1497456" y="342192"/>
                </a:lnTo>
                <a:lnTo>
                  <a:pt x="1470562" y="306537"/>
                </a:lnTo>
                <a:lnTo>
                  <a:pt x="1441599" y="272422"/>
                </a:lnTo>
                <a:lnTo>
                  <a:pt x="1410651" y="239928"/>
                </a:lnTo>
                <a:lnTo>
                  <a:pt x="1377804" y="209134"/>
                </a:lnTo>
                <a:lnTo>
                  <a:pt x="1343143" y="180120"/>
                </a:lnTo>
                <a:lnTo>
                  <a:pt x="1306754" y="152967"/>
                </a:lnTo>
                <a:lnTo>
                  <a:pt x="1268723" y="127754"/>
                </a:lnTo>
                <a:lnTo>
                  <a:pt x="1229134" y="104563"/>
                </a:lnTo>
                <a:lnTo>
                  <a:pt x="1188073" y="83472"/>
                </a:lnTo>
                <a:lnTo>
                  <a:pt x="1145626" y="64563"/>
                </a:lnTo>
                <a:lnTo>
                  <a:pt x="1101879" y="47915"/>
                </a:lnTo>
                <a:lnTo>
                  <a:pt x="1056916" y="33608"/>
                </a:lnTo>
                <a:lnTo>
                  <a:pt x="1010823" y="21722"/>
                </a:lnTo>
                <a:lnTo>
                  <a:pt x="963686" y="12339"/>
                </a:lnTo>
                <a:lnTo>
                  <a:pt x="915590" y="5537"/>
                </a:lnTo>
                <a:lnTo>
                  <a:pt x="866621" y="1397"/>
                </a:lnTo>
                <a:lnTo>
                  <a:pt x="8168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3409" y="1538477"/>
            <a:ext cx="1633855" cy="1531620"/>
          </a:xfrm>
          <a:custGeom>
            <a:avLst/>
            <a:gdLst/>
            <a:ahLst/>
            <a:cxnLst/>
            <a:rect l="l" t="t" r="r" b="b"/>
            <a:pathLst>
              <a:path w="1633855" h="1531620">
                <a:moveTo>
                  <a:pt x="0" y="765810"/>
                </a:moveTo>
                <a:lnTo>
                  <a:pt x="1490" y="719162"/>
                </a:lnTo>
                <a:lnTo>
                  <a:pt x="5906" y="673253"/>
                </a:lnTo>
                <a:lnTo>
                  <a:pt x="13160" y="628163"/>
                </a:lnTo>
                <a:lnTo>
                  <a:pt x="23169" y="583972"/>
                </a:lnTo>
                <a:lnTo>
                  <a:pt x="35845" y="540761"/>
                </a:lnTo>
                <a:lnTo>
                  <a:pt x="51105" y="498608"/>
                </a:lnTo>
                <a:lnTo>
                  <a:pt x="68861" y="457594"/>
                </a:lnTo>
                <a:lnTo>
                  <a:pt x="89030" y="417800"/>
                </a:lnTo>
                <a:lnTo>
                  <a:pt x="111525" y="379306"/>
                </a:lnTo>
                <a:lnTo>
                  <a:pt x="136262" y="342192"/>
                </a:lnTo>
                <a:lnTo>
                  <a:pt x="163153" y="306537"/>
                </a:lnTo>
                <a:lnTo>
                  <a:pt x="192115" y="272422"/>
                </a:lnTo>
                <a:lnTo>
                  <a:pt x="223062" y="239928"/>
                </a:lnTo>
                <a:lnTo>
                  <a:pt x="255908" y="209134"/>
                </a:lnTo>
                <a:lnTo>
                  <a:pt x="290568" y="180120"/>
                </a:lnTo>
                <a:lnTo>
                  <a:pt x="326956" y="152967"/>
                </a:lnTo>
                <a:lnTo>
                  <a:pt x="364988" y="127754"/>
                </a:lnTo>
                <a:lnTo>
                  <a:pt x="404576" y="104563"/>
                </a:lnTo>
                <a:lnTo>
                  <a:pt x="445637" y="83472"/>
                </a:lnTo>
                <a:lnTo>
                  <a:pt x="488084" y="64563"/>
                </a:lnTo>
                <a:lnTo>
                  <a:pt x="531833" y="47915"/>
                </a:lnTo>
                <a:lnTo>
                  <a:pt x="576797" y="33608"/>
                </a:lnTo>
                <a:lnTo>
                  <a:pt x="622892" y="21722"/>
                </a:lnTo>
                <a:lnTo>
                  <a:pt x="670031" y="12339"/>
                </a:lnTo>
                <a:lnTo>
                  <a:pt x="718130" y="5537"/>
                </a:lnTo>
                <a:lnTo>
                  <a:pt x="767102" y="1397"/>
                </a:lnTo>
                <a:lnTo>
                  <a:pt x="816864" y="0"/>
                </a:lnTo>
                <a:lnTo>
                  <a:pt x="866621" y="1397"/>
                </a:lnTo>
                <a:lnTo>
                  <a:pt x="915590" y="5537"/>
                </a:lnTo>
                <a:lnTo>
                  <a:pt x="963686" y="12339"/>
                </a:lnTo>
                <a:lnTo>
                  <a:pt x="1010823" y="21722"/>
                </a:lnTo>
                <a:lnTo>
                  <a:pt x="1056916" y="33608"/>
                </a:lnTo>
                <a:lnTo>
                  <a:pt x="1101879" y="47915"/>
                </a:lnTo>
                <a:lnTo>
                  <a:pt x="1145626" y="64563"/>
                </a:lnTo>
                <a:lnTo>
                  <a:pt x="1188073" y="83472"/>
                </a:lnTo>
                <a:lnTo>
                  <a:pt x="1229134" y="104563"/>
                </a:lnTo>
                <a:lnTo>
                  <a:pt x="1268723" y="127754"/>
                </a:lnTo>
                <a:lnTo>
                  <a:pt x="1306754" y="152967"/>
                </a:lnTo>
                <a:lnTo>
                  <a:pt x="1343143" y="180120"/>
                </a:lnTo>
                <a:lnTo>
                  <a:pt x="1377804" y="209134"/>
                </a:lnTo>
                <a:lnTo>
                  <a:pt x="1410651" y="239928"/>
                </a:lnTo>
                <a:lnTo>
                  <a:pt x="1441599" y="272422"/>
                </a:lnTo>
                <a:lnTo>
                  <a:pt x="1470562" y="306537"/>
                </a:lnTo>
                <a:lnTo>
                  <a:pt x="1497456" y="342192"/>
                </a:lnTo>
                <a:lnTo>
                  <a:pt x="1522193" y="379306"/>
                </a:lnTo>
                <a:lnTo>
                  <a:pt x="1544690" y="417800"/>
                </a:lnTo>
                <a:lnTo>
                  <a:pt x="1564860" y="457594"/>
                </a:lnTo>
                <a:lnTo>
                  <a:pt x="1582618" y="498608"/>
                </a:lnTo>
                <a:lnTo>
                  <a:pt x="1597879" y="540761"/>
                </a:lnTo>
                <a:lnTo>
                  <a:pt x="1610556" y="583972"/>
                </a:lnTo>
                <a:lnTo>
                  <a:pt x="1620565" y="628163"/>
                </a:lnTo>
                <a:lnTo>
                  <a:pt x="1627821" y="673253"/>
                </a:lnTo>
                <a:lnTo>
                  <a:pt x="1632237" y="719162"/>
                </a:lnTo>
                <a:lnTo>
                  <a:pt x="1633727" y="765810"/>
                </a:lnTo>
                <a:lnTo>
                  <a:pt x="1632237" y="812457"/>
                </a:lnTo>
                <a:lnTo>
                  <a:pt x="1627821" y="858366"/>
                </a:lnTo>
                <a:lnTo>
                  <a:pt x="1620565" y="903456"/>
                </a:lnTo>
                <a:lnTo>
                  <a:pt x="1610556" y="947647"/>
                </a:lnTo>
                <a:lnTo>
                  <a:pt x="1597879" y="990858"/>
                </a:lnTo>
                <a:lnTo>
                  <a:pt x="1582618" y="1033011"/>
                </a:lnTo>
                <a:lnTo>
                  <a:pt x="1564860" y="1074025"/>
                </a:lnTo>
                <a:lnTo>
                  <a:pt x="1544690" y="1113819"/>
                </a:lnTo>
                <a:lnTo>
                  <a:pt x="1522193" y="1152313"/>
                </a:lnTo>
                <a:lnTo>
                  <a:pt x="1497456" y="1189427"/>
                </a:lnTo>
                <a:lnTo>
                  <a:pt x="1470562" y="1225082"/>
                </a:lnTo>
                <a:lnTo>
                  <a:pt x="1441599" y="1259197"/>
                </a:lnTo>
                <a:lnTo>
                  <a:pt x="1410651" y="1291691"/>
                </a:lnTo>
                <a:lnTo>
                  <a:pt x="1377804" y="1322485"/>
                </a:lnTo>
                <a:lnTo>
                  <a:pt x="1343143" y="1351499"/>
                </a:lnTo>
                <a:lnTo>
                  <a:pt x="1306754" y="1378652"/>
                </a:lnTo>
                <a:lnTo>
                  <a:pt x="1268723" y="1403865"/>
                </a:lnTo>
                <a:lnTo>
                  <a:pt x="1229134" y="1427056"/>
                </a:lnTo>
                <a:lnTo>
                  <a:pt x="1188073" y="1448147"/>
                </a:lnTo>
                <a:lnTo>
                  <a:pt x="1145626" y="1467056"/>
                </a:lnTo>
                <a:lnTo>
                  <a:pt x="1101879" y="1483704"/>
                </a:lnTo>
                <a:lnTo>
                  <a:pt x="1056916" y="1498011"/>
                </a:lnTo>
                <a:lnTo>
                  <a:pt x="1010823" y="1509897"/>
                </a:lnTo>
                <a:lnTo>
                  <a:pt x="963686" y="1519280"/>
                </a:lnTo>
                <a:lnTo>
                  <a:pt x="915590" y="1526082"/>
                </a:lnTo>
                <a:lnTo>
                  <a:pt x="866621" y="1530222"/>
                </a:lnTo>
                <a:lnTo>
                  <a:pt x="816864" y="1531620"/>
                </a:lnTo>
                <a:lnTo>
                  <a:pt x="767102" y="1530222"/>
                </a:lnTo>
                <a:lnTo>
                  <a:pt x="718130" y="1526082"/>
                </a:lnTo>
                <a:lnTo>
                  <a:pt x="670031" y="1519280"/>
                </a:lnTo>
                <a:lnTo>
                  <a:pt x="622892" y="1509897"/>
                </a:lnTo>
                <a:lnTo>
                  <a:pt x="576797" y="1498011"/>
                </a:lnTo>
                <a:lnTo>
                  <a:pt x="531833" y="1483704"/>
                </a:lnTo>
                <a:lnTo>
                  <a:pt x="488084" y="1467056"/>
                </a:lnTo>
                <a:lnTo>
                  <a:pt x="445637" y="1448147"/>
                </a:lnTo>
                <a:lnTo>
                  <a:pt x="404576" y="1427056"/>
                </a:lnTo>
                <a:lnTo>
                  <a:pt x="364988" y="1403865"/>
                </a:lnTo>
                <a:lnTo>
                  <a:pt x="326956" y="1378652"/>
                </a:lnTo>
                <a:lnTo>
                  <a:pt x="290568" y="1351499"/>
                </a:lnTo>
                <a:lnTo>
                  <a:pt x="255908" y="1322485"/>
                </a:lnTo>
                <a:lnTo>
                  <a:pt x="223062" y="1291691"/>
                </a:lnTo>
                <a:lnTo>
                  <a:pt x="192115" y="1259197"/>
                </a:lnTo>
                <a:lnTo>
                  <a:pt x="163153" y="1225082"/>
                </a:lnTo>
                <a:lnTo>
                  <a:pt x="136262" y="1189427"/>
                </a:lnTo>
                <a:lnTo>
                  <a:pt x="111525" y="1152313"/>
                </a:lnTo>
                <a:lnTo>
                  <a:pt x="89030" y="1113819"/>
                </a:lnTo>
                <a:lnTo>
                  <a:pt x="68861" y="1074025"/>
                </a:lnTo>
                <a:lnTo>
                  <a:pt x="51105" y="1033011"/>
                </a:lnTo>
                <a:lnTo>
                  <a:pt x="35845" y="990858"/>
                </a:lnTo>
                <a:lnTo>
                  <a:pt x="23169" y="947647"/>
                </a:lnTo>
                <a:lnTo>
                  <a:pt x="13160" y="903456"/>
                </a:lnTo>
                <a:lnTo>
                  <a:pt x="5906" y="858366"/>
                </a:lnTo>
                <a:lnTo>
                  <a:pt x="1490" y="812457"/>
                </a:lnTo>
                <a:lnTo>
                  <a:pt x="0" y="765810"/>
                </a:lnTo>
                <a:close/>
              </a:path>
            </a:pathLst>
          </a:custGeom>
          <a:ln w="28956">
            <a:solidFill>
              <a:srgbClr val="DE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794" y="4543805"/>
            <a:ext cx="1559560" cy="1691639"/>
          </a:xfrm>
          <a:custGeom>
            <a:avLst/>
            <a:gdLst/>
            <a:ahLst/>
            <a:cxnLst/>
            <a:rect l="l" t="t" r="r" b="b"/>
            <a:pathLst>
              <a:path w="1559560" h="1691639">
                <a:moveTo>
                  <a:pt x="779526" y="0"/>
                </a:moveTo>
                <a:lnTo>
                  <a:pt x="0" y="389763"/>
                </a:lnTo>
                <a:lnTo>
                  <a:pt x="0" y="1301877"/>
                </a:lnTo>
                <a:lnTo>
                  <a:pt x="779526" y="1691640"/>
                </a:lnTo>
                <a:lnTo>
                  <a:pt x="1559052" y="1301877"/>
                </a:lnTo>
                <a:lnTo>
                  <a:pt x="1559052" y="389763"/>
                </a:lnTo>
                <a:lnTo>
                  <a:pt x="779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794" y="4543805"/>
            <a:ext cx="1559560" cy="1691639"/>
          </a:xfrm>
          <a:custGeom>
            <a:avLst/>
            <a:gdLst/>
            <a:ahLst/>
            <a:cxnLst/>
            <a:rect l="l" t="t" r="r" b="b"/>
            <a:pathLst>
              <a:path w="1559560" h="1691639">
                <a:moveTo>
                  <a:pt x="779526" y="0"/>
                </a:moveTo>
                <a:lnTo>
                  <a:pt x="1559052" y="389763"/>
                </a:lnTo>
                <a:lnTo>
                  <a:pt x="1559052" y="1301877"/>
                </a:lnTo>
                <a:lnTo>
                  <a:pt x="779526" y="1691640"/>
                </a:lnTo>
                <a:lnTo>
                  <a:pt x="0" y="1301877"/>
                </a:lnTo>
                <a:lnTo>
                  <a:pt x="0" y="389763"/>
                </a:lnTo>
                <a:lnTo>
                  <a:pt x="779526" y="0"/>
                </a:lnTo>
                <a:close/>
              </a:path>
            </a:pathLst>
          </a:custGeom>
          <a:ln w="28956">
            <a:solidFill>
              <a:srgbClr val="DEA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8650" y="3079242"/>
            <a:ext cx="1568450" cy="1447800"/>
          </a:xfrm>
          <a:prstGeom prst="rect">
            <a:avLst/>
          </a:prstGeom>
          <a:solidFill>
            <a:srgbClr val="FFFFFF"/>
          </a:solidFill>
          <a:ln w="28955">
            <a:solidFill>
              <a:srgbClr val="DEA9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71450" marR="187960" indent="635" algn="ctr">
              <a:lnSpc>
                <a:spcPct val="100000"/>
              </a:lnSpc>
              <a:spcBef>
                <a:spcPts val="1085"/>
              </a:spcBef>
            </a:pP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Сроки  </a:t>
            </a:r>
            <a:r>
              <a:rPr sz="1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р</a:t>
            </a: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е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д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о</a:t>
            </a: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с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тав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ле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н</a:t>
            </a:r>
            <a:r>
              <a:rPr sz="1400" b="0" spc="-30" dirty="0">
                <a:solidFill>
                  <a:srgbClr val="0E3954"/>
                </a:solidFill>
                <a:latin typeface="Calibri Light"/>
                <a:cs typeface="Calibri Light"/>
              </a:rPr>
              <a:t>и</a:t>
            </a:r>
            <a:r>
              <a:rPr sz="1400" b="0" dirty="0">
                <a:solidFill>
                  <a:srgbClr val="0E3954"/>
                </a:solidFill>
                <a:latin typeface="Calibri Light"/>
                <a:cs typeface="Calibri Light"/>
              </a:rPr>
              <a:t>я  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имущества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4058" y="1841754"/>
            <a:ext cx="440055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отнесение к субъектам МСП </a:t>
            </a:r>
            <a:r>
              <a:rPr sz="1600" spc="-15" dirty="0">
                <a:latin typeface="Century Gothic"/>
                <a:cs typeface="Century Gothic"/>
              </a:rPr>
              <a:t>(Единый  </a:t>
            </a:r>
            <a:r>
              <a:rPr sz="1600" spc="-10" dirty="0">
                <a:latin typeface="Century Gothic"/>
                <a:cs typeface="Century Gothic"/>
              </a:rPr>
              <a:t>реестр </a:t>
            </a:r>
            <a:r>
              <a:rPr sz="1600" spc="-5" dirty="0">
                <a:latin typeface="Century Gothic"/>
                <a:cs typeface="Century Gothic"/>
              </a:rPr>
              <a:t>субъектов МСП) </a:t>
            </a:r>
            <a:r>
              <a:rPr sz="1600" spc="-10" dirty="0">
                <a:latin typeface="Century Gothic"/>
                <a:cs typeface="Century Gothic"/>
              </a:rPr>
              <a:t>или </a:t>
            </a:r>
            <a:r>
              <a:rPr sz="1600" spc="-5" dirty="0">
                <a:latin typeface="Century Gothic"/>
                <a:cs typeface="Century Gothic"/>
              </a:rPr>
              <a:t>регистрация в  качестве самозанятого</a:t>
            </a:r>
            <a:r>
              <a:rPr sz="1600" spc="10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гражданина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3747261"/>
            <a:ext cx="18288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от 1 до 2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месяцев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2042" y="4825110"/>
            <a:ext cx="414210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spc="-5" dirty="0" smtClean="0">
                <a:latin typeface="Century Gothic"/>
                <a:cs typeface="Century Gothic"/>
              </a:rPr>
              <a:t>К</a:t>
            </a:r>
            <a:r>
              <a:rPr sz="1600" spc="-5" dirty="0" err="1" smtClean="0">
                <a:latin typeface="Century Gothic"/>
                <a:cs typeface="Century Gothic"/>
              </a:rPr>
              <a:t>онсультационн</a:t>
            </a:r>
            <a:r>
              <a:rPr lang="ru-RU" sz="1600" spc="-5" dirty="0" err="1" smtClean="0">
                <a:latin typeface="Century Gothic"/>
                <a:cs typeface="Century Gothic"/>
              </a:rPr>
              <a:t>ая</a:t>
            </a:r>
            <a:r>
              <a:rPr lang="ru-RU" sz="1600" spc="-5" dirty="0" smtClean="0">
                <a:latin typeface="Century Gothic"/>
                <a:cs typeface="Century Gothic"/>
              </a:rPr>
              <a:t> и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ин</a:t>
            </a:r>
            <a:r>
              <a:rPr lang="ru-RU" sz="1600" spc="-5" dirty="0" err="1" smtClean="0">
                <a:latin typeface="Century Gothic"/>
                <a:cs typeface="Century Gothic"/>
              </a:rPr>
              <a:t>ые</a:t>
            </a:r>
            <a:r>
              <a:rPr lang="ru-RU" sz="1600" spc="-5" dirty="0" smtClean="0">
                <a:latin typeface="Century Gothic"/>
                <a:cs typeface="Century Gothic"/>
              </a:rPr>
              <a:t> виды</a:t>
            </a:r>
            <a:r>
              <a:rPr sz="1600" spc="-5" dirty="0" smtClean="0">
                <a:latin typeface="Century Gothic"/>
                <a:cs typeface="Century Gothic"/>
              </a:rPr>
              <a:t>  </a:t>
            </a:r>
            <a:r>
              <a:rPr sz="1600" spc="-5" dirty="0">
                <a:latin typeface="Century Gothic"/>
                <a:cs typeface="Century Gothic"/>
              </a:rPr>
              <a:t>запрашиваемой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поддержки</a:t>
            </a:r>
            <a:endParaRPr sz="16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2055" y="2041601"/>
            <a:ext cx="148082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Требования</a:t>
            </a:r>
            <a:r>
              <a:rPr sz="1400" b="0" spc="-6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E3954"/>
                </a:solidFill>
                <a:latin typeface="Calibri Light"/>
                <a:cs typeface="Calibri Light"/>
              </a:rPr>
              <a:t>к</a:t>
            </a:r>
            <a:endParaRPr sz="1400">
              <a:latin typeface="Calibri Light"/>
              <a:cs typeface="Calibri Light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п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р</a:t>
            </a: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е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д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п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р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и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н</a:t>
            </a:r>
            <a:r>
              <a:rPr sz="1400" b="0" spc="-30" dirty="0">
                <a:solidFill>
                  <a:srgbClr val="0E3954"/>
                </a:solidFill>
                <a:latin typeface="Calibri Light"/>
                <a:cs typeface="Calibri Light"/>
              </a:rPr>
              <a:t>и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м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ат</a:t>
            </a: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е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л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я</a:t>
            </a:r>
            <a:r>
              <a:rPr sz="1400" b="0" dirty="0">
                <a:solidFill>
                  <a:srgbClr val="0E3954"/>
                </a:solidFill>
                <a:latin typeface="Calibri Light"/>
                <a:cs typeface="Calibri Light"/>
              </a:rPr>
              <a:t>м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5947" y="5190871"/>
            <a:ext cx="12915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00000"/>
              </a:lnSpc>
              <a:spcBef>
                <a:spcPts val="100"/>
              </a:spcBef>
            </a:pPr>
            <a:r>
              <a:rPr sz="14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</a:t>
            </a:r>
            <a:r>
              <a:rPr sz="1400" b="0" spc="-5" dirty="0">
                <a:solidFill>
                  <a:srgbClr val="0E3954"/>
                </a:solidFill>
                <a:latin typeface="Calibri Light"/>
                <a:cs typeface="Calibri Light"/>
              </a:rPr>
              <a:t>о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п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ол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н</a:t>
            </a:r>
            <a:r>
              <a:rPr sz="1400" b="0" spc="-30" dirty="0">
                <a:solidFill>
                  <a:srgbClr val="0E3954"/>
                </a:solidFill>
                <a:latin typeface="Calibri Light"/>
                <a:cs typeface="Calibri Light"/>
              </a:rPr>
              <a:t>и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т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ел</a:t>
            </a:r>
            <a:r>
              <a:rPr sz="1400" b="0" spc="-20" dirty="0">
                <a:solidFill>
                  <a:srgbClr val="0E3954"/>
                </a:solidFill>
                <a:latin typeface="Calibri Light"/>
                <a:cs typeface="Calibri Light"/>
              </a:rPr>
              <a:t>ь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н</a:t>
            </a:r>
            <a:r>
              <a:rPr sz="1400" b="0" spc="-25" dirty="0">
                <a:solidFill>
                  <a:srgbClr val="0E3954"/>
                </a:solidFill>
                <a:latin typeface="Calibri Light"/>
                <a:cs typeface="Calibri Light"/>
              </a:rPr>
              <a:t>ы</a:t>
            </a:r>
            <a:r>
              <a:rPr sz="1400" b="0" dirty="0">
                <a:solidFill>
                  <a:srgbClr val="0E3954"/>
                </a:solidFill>
                <a:latin typeface="Calibri Light"/>
                <a:cs typeface="Calibri Light"/>
              </a:rPr>
              <a:t>е  </a:t>
            </a:r>
            <a:r>
              <a:rPr sz="14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возможности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577595"/>
            <a:ext cx="8307705" cy="6280785"/>
          </a:xfrm>
          <a:custGeom>
            <a:avLst/>
            <a:gdLst/>
            <a:ahLst/>
            <a:cxnLst/>
            <a:rect l="l" t="t" r="r" b="b"/>
            <a:pathLst>
              <a:path w="8307705" h="6280784">
                <a:moveTo>
                  <a:pt x="0" y="6280404"/>
                </a:moveTo>
                <a:lnTo>
                  <a:pt x="8307324" y="6280404"/>
                </a:lnTo>
                <a:lnTo>
                  <a:pt x="8307324" y="0"/>
                </a:lnTo>
                <a:lnTo>
                  <a:pt x="0" y="0"/>
                </a:lnTo>
                <a:lnTo>
                  <a:pt x="0" y="6280404"/>
                </a:lnTo>
                <a:close/>
              </a:path>
            </a:pathLst>
          </a:custGeom>
          <a:ln w="12192">
            <a:solidFill>
              <a:srgbClr val="824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16558" y="731901"/>
            <a:ext cx="54108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1E73AC"/>
                </a:solidFill>
                <a:latin typeface="Calibri Light"/>
                <a:cs typeface="Calibri Light"/>
              </a:rPr>
              <a:t>ИНФОРМАЦИОННЫЕ </a:t>
            </a:r>
            <a:r>
              <a:rPr sz="1800" b="1" spc="-10" dirty="0">
                <a:solidFill>
                  <a:srgbClr val="1E73AC"/>
                </a:solidFill>
                <a:latin typeface="Calibri Light"/>
                <a:cs typeface="Calibri Light"/>
              </a:rPr>
              <a:t>РЕСУРСЫ </a:t>
            </a:r>
            <a:r>
              <a:rPr sz="1800" b="1" spc="-5" dirty="0">
                <a:solidFill>
                  <a:srgbClr val="1E73AC"/>
                </a:solidFill>
                <a:latin typeface="Calibri Light"/>
                <a:cs typeface="Calibri Light"/>
              </a:rPr>
              <a:t>ПО </a:t>
            </a: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ИМУЩЕСТВЕННОЙ  ПОДДЕРЖКЕ СУБЪЕКТОВ </a:t>
            </a:r>
            <a:r>
              <a:rPr sz="1800" b="1" spc="-10" dirty="0">
                <a:solidFill>
                  <a:srgbClr val="1E73AC"/>
                </a:solidFill>
                <a:latin typeface="Calibri Light"/>
                <a:cs typeface="Calibri Light"/>
              </a:rPr>
              <a:t>МСП, </a:t>
            </a: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САМОЗАНЯТЫХ</a:t>
            </a:r>
            <a:r>
              <a:rPr sz="1800" b="1" spc="-160" dirty="0">
                <a:solidFill>
                  <a:srgbClr val="1E73AC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rgbClr val="1E73AC"/>
                </a:solidFill>
                <a:latin typeface="Calibri Light"/>
                <a:cs typeface="Calibri Light"/>
              </a:rPr>
              <a:t>ГРАЖДАН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57835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08085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9812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861806" y="1132078"/>
            <a:ext cx="2809240" cy="39491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</a:rPr>
              <a:t>РАЗДЕЛ «Экономика» </a:t>
            </a:r>
          </a:p>
          <a:p>
            <a:r>
              <a:rPr lang="ru-RU" sz="1600" dirty="0">
                <a:solidFill>
                  <a:schemeClr val="tx2"/>
                </a:solidFill>
              </a:rPr>
              <a:t>Рубрика «Имущественная и</a:t>
            </a:r>
          </a:p>
          <a:p>
            <a:r>
              <a:rPr lang="ru-RU" sz="1600" dirty="0">
                <a:solidFill>
                  <a:schemeClr val="tx2"/>
                </a:solidFill>
              </a:rPr>
              <a:t>информационная поддержка для СМСП» по адресу:</a:t>
            </a:r>
          </a:p>
          <a:p>
            <a:r>
              <a:rPr lang="ru-RU" sz="1600" u="sng" dirty="0">
                <a:solidFill>
                  <a:schemeClr val="tx2"/>
                </a:solidFill>
                <a:hlinkClick r:id="rId2"/>
              </a:rPr>
              <a:t>https://r48.tmbreg.ru/page-14141/page-14381/page-16446.html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 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РАЗДЕЛ «Имущественная поддержка субъектов МСП»</a:t>
            </a:r>
          </a:p>
          <a:p>
            <a:r>
              <a:rPr lang="ru-RU" sz="1600" dirty="0">
                <a:solidFill>
                  <a:schemeClr val="tx2"/>
                </a:solidFill>
              </a:rPr>
              <a:t>по адресу: </a:t>
            </a:r>
            <a:r>
              <a:rPr lang="ru-RU" sz="1600" u="sng" dirty="0">
                <a:solidFill>
                  <a:schemeClr val="tx2"/>
                </a:solidFill>
                <a:hlinkClick r:id="rId3"/>
              </a:rPr>
              <a:t>https://r48.tmbreg.ru/imushhestvennaya-</a:t>
            </a:r>
            <a:endParaRPr lang="ru-RU" sz="1600" dirty="0">
              <a:solidFill>
                <a:schemeClr val="tx2"/>
              </a:solidFill>
            </a:endParaRPr>
          </a:p>
          <a:p>
            <a:r>
              <a:rPr lang="ru-RU" sz="1600" dirty="0">
                <a:solidFill>
                  <a:schemeClr val="tx2"/>
                </a:solidFill>
              </a:rPr>
              <a:t>podderzhka-subektov-msp.html</a:t>
            </a:r>
          </a:p>
          <a:p>
            <a:pPr marL="12700">
              <a:lnSpc>
                <a:spcPts val="1825"/>
              </a:lnSpc>
              <a:spcBef>
                <a:spcPts val="95"/>
              </a:spcBef>
            </a:pP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792" y="1757934"/>
            <a:ext cx="6966408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976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Информация по имущественной  поддержке содержится </a:t>
            </a:r>
            <a:r>
              <a:rPr sz="1800" b="0" dirty="0">
                <a:solidFill>
                  <a:srgbClr val="0E3954"/>
                </a:solidFill>
                <a:latin typeface="Calibri Light"/>
                <a:cs typeface="Calibri Light"/>
              </a:rPr>
              <a:t>на</a:t>
            </a:r>
            <a:endParaRPr sz="1800" dirty="0">
              <a:latin typeface="Calibri Light"/>
              <a:cs typeface="Calibri Light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800" b="0" spc="-5" dirty="0" smtClean="0">
                <a:solidFill>
                  <a:srgbClr val="0E3954"/>
                </a:solidFill>
                <a:latin typeface="Calibri Light"/>
                <a:cs typeface="Calibri Light"/>
              </a:rPr>
              <a:t>официальном сайте администрации Первомайского района Тамбовской области</a:t>
            </a:r>
            <a:endParaRPr sz="1800" dirty="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8792" y="3205988"/>
            <a:ext cx="513760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4259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spc="-20" dirty="0" err="1" smtClean="0">
                <a:solidFill>
                  <a:srgbClr val="0E3954"/>
                </a:solidFill>
                <a:latin typeface="Calibri Light"/>
                <a:cs typeface="Calibri Light"/>
              </a:rPr>
              <a:t>муниципальное</a:t>
            </a:r>
            <a:r>
              <a:rPr sz="1800" b="0" spc="-20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lang="ru-RU" sz="1800" b="0" spc="-20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15" dirty="0" err="1" smtClean="0">
                <a:solidFill>
                  <a:srgbClr val="0E3954"/>
                </a:solidFill>
                <a:latin typeface="Calibri Light"/>
                <a:cs typeface="Calibri Light"/>
              </a:rPr>
              <a:t>имущество</a:t>
            </a:r>
            <a:r>
              <a:rPr lang="ru-RU" sz="1800" b="0" spc="-15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114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5" dirty="0" err="1">
                <a:solidFill>
                  <a:srgbClr val="0E3954"/>
                </a:solidFill>
                <a:latin typeface="Calibri Light"/>
                <a:cs typeface="Calibri Light"/>
              </a:rPr>
              <a:t>для</a:t>
            </a:r>
            <a:r>
              <a:rPr sz="1800" b="0" spc="-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lang="ru-RU" sz="1800" b="0" spc="-5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5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бизнеса</a:t>
            </a:r>
            <a:endParaRPr sz="1800" dirty="0">
              <a:latin typeface="Calibri Light"/>
              <a:cs typeface="Calibri Light"/>
            </a:endParaRPr>
          </a:p>
          <a:p>
            <a:pPr marL="299085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условия предоставления</a:t>
            </a:r>
            <a:r>
              <a:rPr sz="1800" b="0" spc="-135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имущества</a:t>
            </a:r>
            <a:endParaRPr sz="1800" dirty="0">
              <a:latin typeface="Calibri Light"/>
              <a:cs typeface="Calibri Light"/>
            </a:endParaRPr>
          </a:p>
          <a:p>
            <a:pPr marL="299085" marR="133350" indent="-28638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sz="1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контактные </a:t>
            </a:r>
            <a:r>
              <a:rPr sz="1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данные</a:t>
            </a:r>
            <a:r>
              <a:rPr sz="1800" b="0" spc="-114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ответственных  </a:t>
            </a:r>
            <a:r>
              <a:rPr sz="1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лиц</a:t>
            </a:r>
            <a:endParaRPr sz="18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3" y="585215"/>
            <a:ext cx="8307705" cy="6273165"/>
          </a:xfrm>
          <a:custGeom>
            <a:avLst/>
            <a:gdLst/>
            <a:ahLst/>
            <a:cxnLst/>
            <a:rect l="l" t="t" r="r" b="b"/>
            <a:pathLst>
              <a:path w="8307705" h="6273165">
                <a:moveTo>
                  <a:pt x="8307324" y="6272781"/>
                </a:moveTo>
                <a:lnTo>
                  <a:pt x="8307324" y="0"/>
                </a:lnTo>
                <a:lnTo>
                  <a:pt x="0" y="0"/>
                </a:lnTo>
                <a:lnTo>
                  <a:pt x="0" y="6272781"/>
                </a:lnTo>
                <a:lnTo>
                  <a:pt x="8307324" y="6272781"/>
                </a:lnTo>
                <a:close/>
              </a:path>
            </a:pathLst>
          </a:custGeom>
          <a:solidFill>
            <a:srgbClr val="FFF8E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6764" y="585215"/>
            <a:ext cx="8307705" cy="6273165"/>
          </a:xfrm>
          <a:custGeom>
            <a:avLst/>
            <a:gdLst/>
            <a:ahLst/>
            <a:cxnLst/>
            <a:rect l="l" t="t" r="r" b="b"/>
            <a:pathLst>
              <a:path w="8307705" h="6273165">
                <a:moveTo>
                  <a:pt x="8307324" y="6272781"/>
                </a:moveTo>
                <a:lnTo>
                  <a:pt x="8307324" y="0"/>
                </a:lnTo>
                <a:lnTo>
                  <a:pt x="0" y="0"/>
                </a:lnTo>
                <a:lnTo>
                  <a:pt x="0" y="6272781"/>
                </a:lnTo>
              </a:path>
            </a:pathLst>
          </a:custGeom>
          <a:ln w="12192">
            <a:solidFill>
              <a:srgbClr val="8244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57835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11133" y="8382"/>
            <a:ext cx="13335" cy="6849745"/>
          </a:xfrm>
          <a:custGeom>
            <a:avLst/>
            <a:gdLst/>
            <a:ahLst/>
            <a:cxnLst/>
            <a:rect l="l" t="t" r="r" b="b"/>
            <a:pathLst>
              <a:path w="13334" h="6849745">
                <a:moveTo>
                  <a:pt x="0" y="0"/>
                </a:moveTo>
                <a:lnTo>
                  <a:pt x="13318" y="6849615"/>
                </a:lnTo>
              </a:path>
            </a:pathLst>
          </a:custGeom>
          <a:ln w="19811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0372" y="3461003"/>
            <a:ext cx="469391" cy="469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372" y="4198620"/>
            <a:ext cx="469391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0372" y="4937759"/>
            <a:ext cx="469391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372" y="2721864"/>
            <a:ext cx="469391" cy="469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85542" y="1588389"/>
            <a:ext cx="4311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КОНТАКТНЫЕ </a:t>
            </a:r>
            <a:r>
              <a:rPr sz="1800" b="1" spc="-15" dirty="0">
                <a:solidFill>
                  <a:srgbClr val="1E73AC"/>
                </a:solidFill>
                <a:latin typeface="Calibri Light"/>
                <a:cs typeface="Calibri Light"/>
              </a:rPr>
              <a:t>ДАННЫЕ </a:t>
            </a:r>
            <a:r>
              <a:rPr sz="1800" b="1" spc="-20" dirty="0">
                <a:solidFill>
                  <a:srgbClr val="1E73AC"/>
                </a:solidFill>
                <a:latin typeface="Calibri Light"/>
                <a:cs typeface="Calibri Light"/>
              </a:rPr>
              <a:t>ОТВЕТСТВЕННЫХ</a:t>
            </a:r>
            <a:r>
              <a:rPr sz="1800" b="1" spc="-200" dirty="0">
                <a:solidFill>
                  <a:srgbClr val="1E73AC"/>
                </a:solidFill>
                <a:latin typeface="Calibri Light"/>
                <a:cs typeface="Calibri Light"/>
              </a:rPr>
              <a:t> </a:t>
            </a:r>
            <a:r>
              <a:rPr lang="ru-RU" sz="1800" b="1" spc="-200" dirty="0" smtClean="0">
                <a:solidFill>
                  <a:srgbClr val="1E73AC"/>
                </a:solidFill>
                <a:latin typeface="Calibri Light"/>
                <a:cs typeface="Calibri Light"/>
              </a:rPr>
              <a:t>  </a:t>
            </a:r>
            <a:r>
              <a:rPr sz="1800" b="1" spc="-5" dirty="0" smtClean="0">
                <a:solidFill>
                  <a:srgbClr val="1E73AC"/>
                </a:solidFill>
                <a:latin typeface="Calibri Light"/>
                <a:cs typeface="Calibri Light"/>
              </a:rPr>
              <a:t>ЛИЦ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1916" y="2696616"/>
            <a:ext cx="6074284" cy="2567369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600" spc="-10" dirty="0" smtClean="0">
                <a:latin typeface="Century Gothic"/>
                <a:cs typeface="Century Gothic"/>
              </a:rPr>
              <a:t>ФИО</a:t>
            </a:r>
            <a:r>
              <a:rPr lang="ru-RU" sz="1600" spc="-10" dirty="0" smtClean="0">
                <a:latin typeface="Century Gothic"/>
                <a:cs typeface="Century Gothic"/>
              </a:rPr>
              <a:t>:  </a:t>
            </a:r>
            <a:r>
              <a:rPr lang="ru-RU" sz="1600" dirty="0" smtClean="0"/>
              <a:t>Махина </a:t>
            </a:r>
            <a:r>
              <a:rPr lang="ru-RU" sz="1600" dirty="0"/>
              <a:t>Ираида Валерьевна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spcBef>
                <a:spcPts val="300"/>
              </a:spcBef>
            </a:pPr>
            <a:r>
              <a:rPr sz="1600" spc="-5" dirty="0" err="1" smtClean="0">
                <a:latin typeface="Century Gothic"/>
                <a:cs typeface="Century Gothic"/>
              </a:rPr>
              <a:t>Должность</a:t>
            </a:r>
            <a:r>
              <a:rPr lang="ru-RU" sz="1600" spc="-5" dirty="0">
                <a:latin typeface="Century Gothic"/>
                <a:cs typeface="Century Gothic"/>
              </a:rPr>
              <a:t>:</a:t>
            </a:r>
            <a:r>
              <a:rPr lang="ru-RU" sz="1600" spc="-5" dirty="0" smtClean="0">
                <a:latin typeface="Century Gothic"/>
                <a:cs typeface="Century Gothic"/>
              </a:rPr>
              <a:t> </a:t>
            </a:r>
            <a:r>
              <a:rPr lang="ru-RU" sz="1600" dirty="0"/>
              <a:t>начальник  отдела по управлению имуществом и землеустройству Первомайского района</a:t>
            </a:r>
          </a:p>
          <a:p>
            <a:pPr marL="12700">
              <a:lnSpc>
                <a:spcPct val="100000"/>
              </a:lnSpc>
            </a:pPr>
            <a:endParaRPr lang="ru-RU" sz="1600" spc="-10" dirty="0" smtClean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600" spc="-10" dirty="0" err="1" smtClean="0">
                <a:latin typeface="Century Gothic"/>
                <a:cs typeface="Century Gothic"/>
              </a:rPr>
              <a:t>Номер</a:t>
            </a:r>
            <a:r>
              <a:rPr sz="1600" spc="-10" dirty="0" smtClean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телефона</a:t>
            </a:r>
            <a:r>
              <a:rPr lang="ru-RU" sz="1600" spc="-5" dirty="0" smtClean="0">
                <a:latin typeface="Century Gothic"/>
                <a:cs typeface="Century Gothic"/>
              </a:rPr>
              <a:t>: </a:t>
            </a:r>
            <a:r>
              <a:rPr lang="ru-RU" sz="1600" dirty="0" smtClean="0"/>
              <a:t>8(47548)21433</a:t>
            </a:r>
            <a:endParaRPr sz="1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1600" spc="-5" dirty="0" err="1" smtClean="0">
                <a:latin typeface="Century Gothic"/>
                <a:cs typeface="Century Gothic"/>
              </a:rPr>
              <a:t>Адрес</a:t>
            </a:r>
            <a:r>
              <a:rPr sz="1600" spc="-5" dirty="0" smtClean="0">
                <a:latin typeface="Century Gothic"/>
                <a:cs typeface="Century Gothic"/>
              </a:rPr>
              <a:t> </a:t>
            </a:r>
            <a:r>
              <a:rPr sz="1600" spc="-5" dirty="0" err="1">
                <a:latin typeface="Century Gothic"/>
                <a:cs typeface="Century Gothic"/>
              </a:rPr>
              <a:t>электронной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spc="-5" dirty="0" err="1" smtClean="0">
                <a:latin typeface="Century Gothic"/>
                <a:cs typeface="Century Gothic"/>
              </a:rPr>
              <a:t>почты</a:t>
            </a:r>
            <a:r>
              <a:rPr lang="ru-RU" sz="1600" spc="-5" dirty="0" smtClean="0">
                <a:latin typeface="Century Gothic"/>
                <a:cs typeface="Century Gothic"/>
              </a:rPr>
              <a:t>:</a:t>
            </a:r>
          </a:p>
          <a:p>
            <a:pPr marL="12700">
              <a:spcBef>
                <a:spcPts val="1595"/>
              </a:spcBef>
            </a:pPr>
            <a:r>
              <a:rPr lang="en-US" sz="1600" dirty="0" err="1"/>
              <a:t>im</a:t>
            </a:r>
            <a:r>
              <a:rPr lang="ru-RU" sz="1600" dirty="0"/>
              <a:t>@</a:t>
            </a:r>
            <a:r>
              <a:rPr lang="en-US" sz="1600" dirty="0"/>
              <a:t>r</a:t>
            </a:r>
            <a:r>
              <a:rPr lang="ru-RU" sz="1600" dirty="0"/>
              <a:t>48.</a:t>
            </a:r>
            <a:r>
              <a:rPr lang="en-US" sz="1600" dirty="0" err="1"/>
              <a:t>tambov</a:t>
            </a:r>
            <a:r>
              <a:rPr lang="ru-RU" sz="1600" dirty="0"/>
              <a:t>.</a:t>
            </a:r>
            <a:r>
              <a:rPr lang="en-US" sz="1600" dirty="0" err="1"/>
              <a:t>gov</a:t>
            </a:r>
            <a:r>
              <a:rPr lang="ru-RU" sz="1600" dirty="0"/>
              <a:t>.</a:t>
            </a:r>
            <a:r>
              <a:rPr lang="en-US" sz="1600" dirty="0" err="1"/>
              <a:t>ru</a:t>
            </a:r>
            <a:r>
              <a:rPr lang="en-US" sz="1600" dirty="0"/>
              <a:t> </a:t>
            </a:r>
            <a:endParaRPr sz="1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623" y="304800"/>
            <a:ext cx="753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/>
              <a:t>Информационные</a:t>
            </a:r>
            <a:r>
              <a:rPr sz="1800" b="1" spc="-70" dirty="0"/>
              <a:t> </a:t>
            </a:r>
            <a:r>
              <a:rPr sz="1800" b="1" spc="-15" dirty="0"/>
              <a:t>ресурсы</a:t>
            </a:r>
            <a:r>
              <a:rPr sz="1800" b="1" spc="-60" dirty="0"/>
              <a:t> </a:t>
            </a:r>
            <a:r>
              <a:rPr sz="1800" b="1" spc="-10" dirty="0"/>
              <a:t>для</a:t>
            </a:r>
            <a:r>
              <a:rPr sz="1800" b="1" spc="-60" dirty="0"/>
              <a:t> </a:t>
            </a:r>
            <a:r>
              <a:rPr sz="1800" b="1" spc="-15" dirty="0"/>
              <a:t>размещения</a:t>
            </a:r>
            <a:r>
              <a:rPr sz="1800" b="1" spc="-75" dirty="0"/>
              <a:t> </a:t>
            </a:r>
            <a:r>
              <a:rPr sz="1800" b="1" spc="-15" dirty="0"/>
              <a:t>информации</a:t>
            </a:r>
            <a:r>
              <a:rPr sz="1800" b="1" spc="-60" dirty="0"/>
              <a:t> </a:t>
            </a:r>
            <a:r>
              <a:rPr sz="1800" b="1" dirty="0"/>
              <a:t>о</a:t>
            </a:r>
            <a:r>
              <a:rPr sz="1800" b="1" spc="-40" dirty="0"/>
              <a:t> </a:t>
            </a:r>
            <a:r>
              <a:rPr sz="1800" b="1" spc="-15" dirty="0"/>
              <a:t>проведении</a:t>
            </a:r>
            <a:r>
              <a:rPr sz="1800" b="1" spc="-65" dirty="0"/>
              <a:t> </a:t>
            </a:r>
            <a:r>
              <a:rPr sz="1800" b="1" spc="-10" dirty="0"/>
              <a:t>торгов</a:t>
            </a:r>
            <a:endParaRPr sz="1800" b="1" dirty="0"/>
          </a:p>
        </p:txBody>
      </p:sp>
      <p:sp>
        <p:nvSpPr>
          <p:cNvPr id="3" name="object 3"/>
          <p:cNvSpPr/>
          <p:nvPr/>
        </p:nvSpPr>
        <p:spPr>
          <a:xfrm>
            <a:off x="761" y="816102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3482" y="2486492"/>
            <a:ext cx="5718048" cy="381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98242" y="946236"/>
            <a:ext cx="5733288" cy="1377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71497" y="6334759"/>
            <a:ext cx="12839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entury Gothic"/>
                <a:cs typeface="Century Gothic"/>
              </a:rPr>
              <a:t>torgi.gov.ru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951" y="272922"/>
            <a:ext cx="3775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/>
              <a:t>Алгоритм </a:t>
            </a:r>
            <a:r>
              <a:rPr sz="1800" b="1" spc="-10" dirty="0"/>
              <a:t>участия </a:t>
            </a:r>
            <a:r>
              <a:rPr sz="1800" b="1" dirty="0"/>
              <a:t>в </a:t>
            </a:r>
            <a:r>
              <a:rPr sz="1800" b="1" spc="-15" dirty="0"/>
              <a:t>электронных</a:t>
            </a:r>
            <a:r>
              <a:rPr sz="1800" b="1" spc="-210" dirty="0"/>
              <a:t> </a:t>
            </a:r>
            <a:r>
              <a:rPr sz="1800" b="1" spc="-10" dirty="0"/>
              <a:t>торгах</a:t>
            </a:r>
            <a:endParaRPr sz="1800" b="1" dirty="0"/>
          </a:p>
        </p:txBody>
      </p:sp>
      <p:sp>
        <p:nvSpPr>
          <p:cNvPr id="3" name="object 3"/>
          <p:cNvSpPr/>
          <p:nvPr/>
        </p:nvSpPr>
        <p:spPr>
          <a:xfrm>
            <a:off x="761" y="816102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980" y="1961388"/>
            <a:ext cx="6800088" cy="2537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02068" y="1999488"/>
            <a:ext cx="4415028" cy="2461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74672" y="4566920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01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0241" y="2454655"/>
            <a:ext cx="1351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entury Gothic"/>
                <a:cs typeface="Century Gothic"/>
              </a:rPr>
              <a:t>Получение  </a:t>
            </a:r>
            <a:r>
              <a:rPr sz="1600" spc="-10" dirty="0">
                <a:latin typeface="Century Gothic"/>
                <a:cs typeface="Century Gothic"/>
              </a:rPr>
              <a:t>эл</a:t>
            </a:r>
            <a:r>
              <a:rPr sz="1600" spc="-15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ктрон</a:t>
            </a:r>
            <a:r>
              <a:rPr sz="1600" dirty="0">
                <a:latin typeface="Century Gothic"/>
                <a:cs typeface="Century Gothic"/>
              </a:rPr>
              <a:t>н</a:t>
            </a:r>
            <a:r>
              <a:rPr sz="1600" spc="-5" dirty="0">
                <a:latin typeface="Century Gothic"/>
                <a:cs typeface="Century Gothic"/>
              </a:rPr>
              <a:t>ой  </a:t>
            </a:r>
            <a:r>
              <a:rPr sz="1600" spc="-10" dirty="0">
                <a:latin typeface="Century Gothic"/>
                <a:cs typeface="Century Gothic"/>
              </a:rPr>
              <a:t>подписи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4284" y="4548378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02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68726" y="2451607"/>
            <a:ext cx="146177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10" dirty="0">
                <a:latin typeface="Century Gothic"/>
                <a:cs typeface="Century Gothic"/>
              </a:rPr>
              <a:t>А</a:t>
            </a:r>
            <a:r>
              <a:rPr sz="1600" spc="-5" dirty="0">
                <a:latin typeface="Century Gothic"/>
                <a:cs typeface="Century Gothic"/>
              </a:rPr>
              <a:t>кк</a:t>
            </a:r>
            <a:r>
              <a:rPr sz="1600" spc="-10" dirty="0">
                <a:latin typeface="Century Gothic"/>
                <a:cs typeface="Century Gothic"/>
              </a:rPr>
              <a:t>ре</a:t>
            </a:r>
            <a:r>
              <a:rPr sz="1600" spc="-15" dirty="0">
                <a:latin typeface="Century Gothic"/>
                <a:cs typeface="Century Gothic"/>
              </a:rPr>
              <a:t>д</a:t>
            </a:r>
            <a:r>
              <a:rPr sz="1600" spc="-10" dirty="0">
                <a:latin typeface="Century Gothic"/>
                <a:cs typeface="Century Gothic"/>
              </a:rPr>
              <a:t>ита</a:t>
            </a:r>
            <a:r>
              <a:rPr sz="1600" spc="-5" dirty="0">
                <a:latin typeface="Century Gothic"/>
                <a:cs typeface="Century Gothic"/>
              </a:rPr>
              <a:t>ц</a:t>
            </a:r>
            <a:r>
              <a:rPr sz="1600" spc="-10" dirty="0">
                <a:latin typeface="Century Gothic"/>
                <a:cs typeface="Century Gothic"/>
              </a:rPr>
              <a:t>ия  </a:t>
            </a:r>
            <a:r>
              <a:rPr sz="1600" spc="-5" dirty="0">
                <a:latin typeface="Century Gothic"/>
                <a:cs typeface="Century Gothic"/>
              </a:rPr>
              <a:t>на</a:t>
            </a:r>
            <a:endParaRPr sz="1600">
              <a:latin typeface="Century Gothic"/>
              <a:cs typeface="Century Gothic"/>
            </a:endParaRPr>
          </a:p>
          <a:p>
            <a:pPr marL="68580" marR="59055" algn="ctr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эл</a:t>
            </a:r>
            <a:r>
              <a:rPr sz="1600" spc="-15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ктрон</a:t>
            </a:r>
            <a:r>
              <a:rPr sz="1600" dirty="0">
                <a:latin typeface="Century Gothic"/>
                <a:cs typeface="Century Gothic"/>
              </a:rPr>
              <a:t>н</a:t>
            </a:r>
            <a:r>
              <a:rPr sz="1600" spc="-5" dirty="0">
                <a:latin typeface="Century Gothic"/>
                <a:cs typeface="Century Gothic"/>
              </a:rPr>
              <a:t>ой  площадке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34278" y="4548378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03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29834" y="2298649"/>
            <a:ext cx="153606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Перечисление</a:t>
            </a:r>
            <a:endParaRPr sz="1600">
              <a:latin typeface="Century Gothic"/>
              <a:cs typeface="Century Gothic"/>
            </a:endParaRPr>
          </a:p>
          <a:p>
            <a:pPr marL="105410" marR="96520" indent="103505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Century Gothic"/>
                <a:cs typeface="Century Gothic"/>
              </a:rPr>
              <a:t>задатка </a:t>
            </a:r>
            <a:r>
              <a:rPr sz="1600" spc="-5" dirty="0">
                <a:latin typeface="Century Gothic"/>
                <a:cs typeface="Century Gothic"/>
              </a:rPr>
              <a:t>на  свой счет на  </a:t>
            </a:r>
            <a:r>
              <a:rPr sz="1600" spc="-10" dirty="0">
                <a:latin typeface="Century Gothic"/>
                <a:cs typeface="Century Gothic"/>
              </a:rPr>
              <a:t>эл</a:t>
            </a:r>
            <a:r>
              <a:rPr sz="1600" spc="-15" dirty="0">
                <a:latin typeface="Century Gothic"/>
                <a:cs typeface="Century Gothic"/>
              </a:rPr>
              <a:t>е</a:t>
            </a:r>
            <a:r>
              <a:rPr sz="1600" spc="-5" dirty="0">
                <a:latin typeface="Century Gothic"/>
                <a:cs typeface="Century Gothic"/>
              </a:rPr>
              <a:t>ктрон</a:t>
            </a:r>
            <a:r>
              <a:rPr sz="1600" dirty="0">
                <a:latin typeface="Century Gothic"/>
                <a:cs typeface="Century Gothic"/>
              </a:rPr>
              <a:t>н</a:t>
            </a:r>
            <a:r>
              <a:rPr sz="1600" spc="-5" dirty="0">
                <a:latin typeface="Century Gothic"/>
                <a:cs typeface="Century Gothic"/>
              </a:rPr>
              <a:t>ой</a:t>
            </a:r>
            <a:endParaRPr sz="1600">
              <a:latin typeface="Century Gothic"/>
              <a:cs typeface="Century Gothic"/>
            </a:endParaRPr>
          </a:p>
          <a:p>
            <a:pPr marL="236220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площадке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31834" y="4548378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04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29447" y="2438780"/>
            <a:ext cx="97790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Подача  </a:t>
            </a:r>
            <a:r>
              <a:rPr sz="1600" spc="-5" dirty="0">
                <a:latin typeface="Century Gothic"/>
                <a:cs typeface="Century Gothic"/>
              </a:rPr>
              <a:t>заявки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5" dirty="0">
                <a:latin typeface="Century Gothic"/>
                <a:cs typeface="Century Gothic"/>
              </a:rPr>
              <a:t>на  участие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98963" y="4566920"/>
            <a:ext cx="385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05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973818" y="2457704"/>
            <a:ext cx="14420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entury Gothic"/>
                <a:cs typeface="Century Gothic"/>
              </a:rPr>
              <a:t>Подача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ценовых</a:t>
            </a:r>
            <a:endParaRPr sz="16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Century Gothic"/>
                <a:cs typeface="Century Gothic"/>
              </a:rPr>
              <a:t>предложений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6951" y="272922"/>
            <a:ext cx="318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/>
              <a:t>Получение электронной</a:t>
            </a:r>
            <a:r>
              <a:rPr sz="1800" b="1" spc="-145" dirty="0"/>
              <a:t> </a:t>
            </a:r>
            <a:r>
              <a:rPr sz="1800" b="1" spc="-15" dirty="0"/>
              <a:t>подписи</a:t>
            </a:r>
            <a:endParaRPr sz="1800" b="1" dirty="0"/>
          </a:p>
        </p:txBody>
      </p:sp>
      <p:sp>
        <p:nvSpPr>
          <p:cNvPr id="3" name="object 3"/>
          <p:cNvSpPr/>
          <p:nvPr/>
        </p:nvSpPr>
        <p:spPr>
          <a:xfrm>
            <a:off x="761" y="816102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3171" y="1287154"/>
            <a:ext cx="1504631" cy="1504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84019" y="1132078"/>
            <a:ext cx="9058275" cy="193230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sz="1600" b="0" spc="-15" dirty="0">
                <a:solidFill>
                  <a:srgbClr val="5C7640"/>
                </a:solidFill>
                <a:latin typeface="Calibri Light"/>
                <a:cs typeface="Calibri Light"/>
              </a:rPr>
              <a:t>Электронная подпись </a:t>
            </a:r>
            <a:r>
              <a:rPr sz="1600" b="0" spc="-5" dirty="0">
                <a:latin typeface="Calibri Light"/>
                <a:cs typeface="Calibri Light"/>
              </a:rPr>
              <a:t>– </a:t>
            </a:r>
            <a:r>
              <a:rPr sz="1600" b="0" spc="-10" dirty="0">
                <a:latin typeface="Calibri Light"/>
                <a:cs typeface="Calibri Light"/>
              </a:rPr>
              <a:t>это </a:t>
            </a:r>
            <a:r>
              <a:rPr sz="1600" b="0" spc="-5" dirty="0">
                <a:latin typeface="Calibri Light"/>
                <a:cs typeface="Calibri Light"/>
              </a:rPr>
              <a:t>программно-криптографическое средство для защиты конфиденциальности и  </a:t>
            </a:r>
            <a:r>
              <a:rPr sz="1600" b="0" spc="-10" dirty="0">
                <a:latin typeface="Calibri Light"/>
                <a:cs typeface="Calibri Light"/>
              </a:rPr>
              <a:t>целостности </a:t>
            </a:r>
            <a:r>
              <a:rPr sz="1600" b="0" spc="-5" dirty="0">
                <a:latin typeface="Calibri Light"/>
                <a:cs typeface="Calibri Light"/>
              </a:rPr>
              <a:t>документов. С </a:t>
            </a:r>
            <a:r>
              <a:rPr sz="1600" b="0" spc="-10" dirty="0">
                <a:latin typeface="Calibri Light"/>
                <a:cs typeface="Calibri Light"/>
              </a:rPr>
              <a:t>помощью </a:t>
            </a:r>
            <a:r>
              <a:rPr sz="1600" b="0" spc="-5" dirty="0">
                <a:latin typeface="Calibri Light"/>
                <a:cs typeface="Calibri Light"/>
              </a:rPr>
              <a:t>неё </a:t>
            </a:r>
            <a:r>
              <a:rPr sz="1600" b="0" spc="-10" dirty="0">
                <a:latin typeface="Calibri Light"/>
                <a:cs typeface="Calibri Light"/>
              </a:rPr>
              <a:t>можно подписывать </a:t>
            </a:r>
            <a:r>
              <a:rPr sz="1600" b="0" spc="-5" dirty="0">
                <a:latin typeface="Calibri Light"/>
                <a:cs typeface="Calibri Light"/>
              </a:rPr>
              <a:t>юридически значимые документы и  осуществлять </a:t>
            </a:r>
            <a:r>
              <a:rPr sz="1600" b="0" spc="-10" dirty="0">
                <a:latin typeface="Calibri Light"/>
                <a:cs typeface="Calibri Light"/>
              </a:rPr>
              <a:t>электронный документооборот. </a:t>
            </a:r>
            <a:r>
              <a:rPr sz="1600" b="0" spc="-5" dirty="0">
                <a:latin typeface="Calibri Light"/>
                <a:cs typeface="Calibri Light"/>
              </a:rPr>
              <a:t>ЭП </a:t>
            </a:r>
            <a:r>
              <a:rPr sz="1600" b="0" spc="-10" dirty="0">
                <a:latin typeface="Calibri Light"/>
                <a:cs typeface="Calibri Light"/>
              </a:rPr>
              <a:t>выполняет </a:t>
            </a:r>
            <a:r>
              <a:rPr sz="1600" b="0" spc="-5" dirty="0">
                <a:latin typeface="Calibri Light"/>
                <a:cs typeface="Calibri Light"/>
              </a:rPr>
              <a:t>две </a:t>
            </a:r>
            <a:r>
              <a:rPr sz="1600" b="0" spc="-10" dirty="0">
                <a:latin typeface="Calibri Light"/>
                <a:cs typeface="Calibri Light"/>
              </a:rPr>
              <a:t>основные </a:t>
            </a:r>
            <a:r>
              <a:rPr sz="1600" b="0" spc="-5" dirty="0">
                <a:latin typeface="Calibri Light"/>
                <a:cs typeface="Calibri Light"/>
              </a:rPr>
              <a:t>функции: подтверждает, что  документ подписал </a:t>
            </a:r>
            <a:r>
              <a:rPr sz="1600" b="0" spc="-10" dirty="0">
                <a:latin typeface="Calibri Light"/>
                <a:cs typeface="Calibri Light"/>
              </a:rPr>
              <a:t>именно </a:t>
            </a:r>
            <a:r>
              <a:rPr sz="1600" b="0" spc="-5" dirty="0">
                <a:latin typeface="Calibri Light"/>
                <a:cs typeface="Calibri Light"/>
              </a:rPr>
              <a:t>владелец подписи, и фиксирует документ — </a:t>
            </a:r>
            <a:r>
              <a:rPr sz="1600" b="0" spc="-10" dirty="0">
                <a:latin typeface="Calibri Light"/>
                <a:cs typeface="Calibri Light"/>
              </a:rPr>
              <a:t>после </a:t>
            </a:r>
            <a:r>
              <a:rPr sz="1600" b="0" spc="-5" dirty="0">
                <a:latin typeface="Calibri Light"/>
                <a:cs typeface="Calibri Light"/>
              </a:rPr>
              <a:t>создания и подписания  </a:t>
            </a:r>
            <a:r>
              <a:rPr sz="1600" b="0" spc="-10" dirty="0">
                <a:latin typeface="Calibri Light"/>
                <a:cs typeface="Calibri Light"/>
              </a:rPr>
              <a:t>изменения </a:t>
            </a:r>
            <a:r>
              <a:rPr sz="1600" b="0" spc="-5" dirty="0">
                <a:latin typeface="Calibri Light"/>
                <a:cs typeface="Calibri Light"/>
              </a:rPr>
              <a:t>уже</a:t>
            </a:r>
            <a:r>
              <a:rPr sz="1600" b="0" spc="25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невозможны.</a:t>
            </a:r>
            <a:endParaRPr sz="1600">
              <a:latin typeface="Calibri Light"/>
              <a:cs typeface="Calibri Light"/>
            </a:endParaRPr>
          </a:p>
          <a:p>
            <a:pPr marL="12700" marR="544195" algn="just">
              <a:lnSpc>
                <a:spcPct val="90100"/>
              </a:lnSpc>
              <a:spcBef>
                <a:spcPts val="994"/>
              </a:spcBef>
            </a:pPr>
            <a:r>
              <a:rPr sz="1600" b="0" spc="-10" dirty="0">
                <a:latin typeface="Calibri Light"/>
                <a:cs typeface="Calibri Light"/>
              </a:rPr>
              <a:t>Электронные </a:t>
            </a:r>
            <a:r>
              <a:rPr sz="1600" b="0" spc="-5" dirty="0">
                <a:latin typeface="Calibri Light"/>
                <a:cs typeface="Calibri Light"/>
              </a:rPr>
              <a:t>подписи используются </a:t>
            </a:r>
            <a:r>
              <a:rPr sz="1600" b="0" spc="-10" dirty="0">
                <a:latin typeface="Calibri Light"/>
                <a:cs typeface="Calibri Light"/>
              </a:rPr>
              <a:t>также </a:t>
            </a:r>
            <a:r>
              <a:rPr sz="1600" b="0" spc="-5" dirty="0">
                <a:latin typeface="Calibri Light"/>
                <a:cs typeface="Calibri Light"/>
              </a:rPr>
              <a:t>для работы на </a:t>
            </a:r>
            <a:r>
              <a:rPr sz="1600" b="0" spc="-10" dirty="0">
                <a:latin typeface="Calibri Light"/>
                <a:cs typeface="Calibri Light"/>
              </a:rPr>
              <a:t>электронных торговых </a:t>
            </a:r>
            <a:r>
              <a:rPr sz="1600" b="0" spc="-5" dirty="0">
                <a:latin typeface="Calibri Light"/>
                <a:cs typeface="Calibri Light"/>
              </a:rPr>
              <a:t>площадках. </a:t>
            </a:r>
            <a:r>
              <a:rPr sz="1600" b="0" spc="-10" dirty="0">
                <a:latin typeface="Calibri Light"/>
                <a:cs typeface="Calibri Light"/>
              </a:rPr>
              <a:t>Такие  электронные </a:t>
            </a:r>
            <a:r>
              <a:rPr sz="1600" b="0" spc="-5" dirty="0">
                <a:latin typeface="Calibri Light"/>
                <a:cs typeface="Calibri Light"/>
              </a:rPr>
              <a:t>подписи выдаются Удостоверяющими центрами, </a:t>
            </a:r>
            <a:r>
              <a:rPr sz="1600" b="0" spc="-10" dirty="0">
                <a:latin typeface="Calibri Light"/>
                <a:cs typeface="Calibri Light"/>
              </a:rPr>
              <a:t>аккредитованными </a:t>
            </a:r>
            <a:r>
              <a:rPr sz="1600" b="0" spc="-5" dirty="0">
                <a:latin typeface="Calibri Light"/>
                <a:cs typeface="Calibri Light"/>
              </a:rPr>
              <a:t>Минкомсвязи в  </a:t>
            </a:r>
            <a:r>
              <a:rPr sz="1600" b="0" spc="-10" dirty="0">
                <a:latin typeface="Calibri Light"/>
                <a:cs typeface="Calibri Light"/>
              </a:rPr>
              <a:t>соответствии </a:t>
            </a:r>
            <a:r>
              <a:rPr sz="1600" b="0" spc="-5" dirty="0">
                <a:latin typeface="Calibri Light"/>
                <a:cs typeface="Calibri Light"/>
              </a:rPr>
              <a:t>с </a:t>
            </a:r>
            <a:r>
              <a:rPr sz="1600" b="0" spc="-10" dirty="0">
                <a:latin typeface="Calibri Light"/>
                <a:cs typeface="Calibri Light"/>
              </a:rPr>
              <a:t>Законом </a:t>
            </a:r>
            <a:r>
              <a:rPr sz="1600" b="0" spc="-5" dirty="0">
                <a:latin typeface="Calibri Light"/>
                <a:cs typeface="Calibri Light"/>
              </a:rPr>
              <a:t>№</a:t>
            </a:r>
            <a:r>
              <a:rPr sz="1600" b="0" spc="30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63-ФЗ.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572" y="3625088"/>
            <a:ext cx="5033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5C7640"/>
                </a:solidFill>
                <a:latin typeface="Calibri Light"/>
                <a:cs typeface="Calibri Light"/>
              </a:rPr>
              <a:t>Необходимые </a:t>
            </a:r>
            <a:r>
              <a:rPr sz="1800" b="0" spc="-15" dirty="0">
                <a:solidFill>
                  <a:srgbClr val="5C7640"/>
                </a:solidFill>
                <a:latin typeface="Calibri Light"/>
                <a:cs typeface="Calibri Light"/>
              </a:rPr>
              <a:t>документы </a:t>
            </a:r>
            <a:r>
              <a:rPr sz="1800" b="0" spc="-5" dirty="0">
                <a:solidFill>
                  <a:srgbClr val="5C7640"/>
                </a:solidFill>
                <a:latin typeface="Calibri Light"/>
                <a:cs typeface="Calibri Light"/>
              </a:rPr>
              <a:t>для </a:t>
            </a:r>
            <a:r>
              <a:rPr sz="1800" b="0" spc="-20" dirty="0">
                <a:solidFill>
                  <a:srgbClr val="5C7640"/>
                </a:solidFill>
                <a:latin typeface="Calibri Light"/>
                <a:cs typeface="Calibri Light"/>
              </a:rPr>
              <a:t>юридических </a:t>
            </a:r>
            <a:r>
              <a:rPr sz="1800" b="0" spc="-5" dirty="0">
                <a:solidFill>
                  <a:srgbClr val="5C7640"/>
                </a:solidFill>
                <a:latin typeface="Calibri Light"/>
                <a:cs typeface="Calibri Light"/>
              </a:rPr>
              <a:t>лиц </a:t>
            </a:r>
            <a:r>
              <a:rPr sz="1800" b="0" dirty="0">
                <a:solidFill>
                  <a:srgbClr val="5C7640"/>
                </a:solidFill>
                <a:latin typeface="Calibri Light"/>
                <a:cs typeface="Calibri Light"/>
              </a:rPr>
              <a:t>/</a:t>
            </a:r>
            <a:r>
              <a:rPr sz="1800" b="0" spc="-235" dirty="0">
                <a:solidFill>
                  <a:srgbClr val="5C7640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5C7640"/>
                </a:solidFill>
                <a:latin typeface="Calibri Light"/>
                <a:cs typeface="Calibri Light"/>
              </a:rPr>
              <a:t>ИП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20561" y="3673602"/>
            <a:ext cx="9525" cy="2823210"/>
          </a:xfrm>
          <a:custGeom>
            <a:avLst/>
            <a:gdLst/>
            <a:ahLst/>
            <a:cxnLst/>
            <a:rect l="l" t="t" r="r" b="b"/>
            <a:pathLst>
              <a:path w="9525" h="2823210">
                <a:moveTo>
                  <a:pt x="0" y="2823032"/>
                </a:moveTo>
                <a:lnTo>
                  <a:pt x="9525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02704" y="3625088"/>
            <a:ext cx="440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solidFill>
                  <a:srgbClr val="5C7640"/>
                </a:solidFill>
                <a:latin typeface="Calibri Light"/>
                <a:cs typeface="Calibri Light"/>
              </a:rPr>
              <a:t>Необходимые </a:t>
            </a:r>
            <a:r>
              <a:rPr sz="1800" b="0" spc="-15" dirty="0">
                <a:solidFill>
                  <a:srgbClr val="5C7640"/>
                </a:solidFill>
                <a:latin typeface="Calibri Light"/>
                <a:cs typeface="Calibri Light"/>
              </a:rPr>
              <a:t>документы </a:t>
            </a:r>
            <a:r>
              <a:rPr sz="1800" b="0" spc="-5" dirty="0">
                <a:solidFill>
                  <a:srgbClr val="5C7640"/>
                </a:solidFill>
                <a:latin typeface="Calibri Light"/>
                <a:cs typeface="Calibri Light"/>
              </a:rPr>
              <a:t>для </a:t>
            </a:r>
            <a:r>
              <a:rPr sz="1800" b="0" spc="-15" dirty="0">
                <a:solidFill>
                  <a:srgbClr val="5C7640"/>
                </a:solidFill>
                <a:latin typeface="Calibri Light"/>
                <a:cs typeface="Calibri Light"/>
              </a:rPr>
              <a:t>физических</a:t>
            </a:r>
            <a:r>
              <a:rPr sz="1800" b="0" spc="-225" dirty="0">
                <a:solidFill>
                  <a:srgbClr val="5C7640"/>
                </a:solidFill>
                <a:latin typeface="Calibri Light"/>
                <a:cs typeface="Calibri Light"/>
              </a:rPr>
              <a:t> </a:t>
            </a:r>
            <a:r>
              <a:rPr sz="1800" b="0" spc="-5" dirty="0">
                <a:solidFill>
                  <a:srgbClr val="5C7640"/>
                </a:solidFill>
                <a:latin typeface="Calibri Light"/>
                <a:cs typeface="Calibri Light"/>
              </a:rPr>
              <a:t>лиц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991" y="3985031"/>
            <a:ext cx="4850130" cy="16306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0" spc="-10" dirty="0">
                <a:latin typeface="Calibri Light"/>
                <a:cs typeface="Calibri Light"/>
              </a:rPr>
              <a:t>Выписка </a:t>
            </a:r>
            <a:r>
              <a:rPr sz="1600" b="0" spc="-5" dirty="0">
                <a:latin typeface="Calibri Light"/>
                <a:cs typeface="Calibri Light"/>
              </a:rPr>
              <a:t>из ЕГРЮЛ / ЕГРИП (сроком не более 6</a:t>
            </a:r>
            <a:r>
              <a:rPr sz="1600" b="0" spc="5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мес.)</a:t>
            </a:r>
            <a:endParaRPr sz="1600" dirty="0">
              <a:latin typeface="Calibri Light"/>
              <a:cs typeface="Calibri Light"/>
            </a:endParaRPr>
          </a:p>
          <a:p>
            <a:pPr marL="355600" marR="143510" indent="-342900">
              <a:lnSpc>
                <a:spcPts val="1730"/>
              </a:lnSpc>
              <a:spcBef>
                <a:spcPts val="102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0" spc="-10" dirty="0">
                <a:latin typeface="Calibri Light"/>
                <a:cs typeface="Calibri Light"/>
              </a:rPr>
              <a:t>Доверенность </a:t>
            </a:r>
            <a:r>
              <a:rPr sz="1600" b="0" spc="-5" dirty="0">
                <a:latin typeface="Calibri Light"/>
                <a:cs typeface="Calibri Light"/>
              </a:rPr>
              <a:t>на подписание бух. документов или  </a:t>
            </a:r>
            <a:r>
              <a:rPr sz="1600" b="0" spc="-10" dirty="0">
                <a:latin typeface="Calibri Light"/>
                <a:cs typeface="Calibri Light"/>
              </a:rPr>
              <a:t>печать организации</a:t>
            </a:r>
            <a:endParaRPr sz="16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0" spc="-10" dirty="0">
                <a:latin typeface="Calibri Light"/>
                <a:cs typeface="Calibri Light"/>
              </a:rPr>
              <a:t>Копия</a:t>
            </a:r>
            <a:r>
              <a:rPr sz="1600" b="0" spc="1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СНИЛС</a:t>
            </a:r>
            <a:endParaRPr sz="1600" dirty="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81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0" spc="-5" dirty="0">
                <a:latin typeface="Calibri Light"/>
                <a:cs typeface="Calibri Light"/>
              </a:rPr>
              <a:t>Паспорт владельца ключа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подписи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0175" y="3985031"/>
            <a:ext cx="3998595" cy="14109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0" spc="-5" dirty="0">
                <a:latin typeface="Calibri Light"/>
                <a:cs typeface="Calibri Light"/>
              </a:rPr>
              <a:t>Свидетельство</a:t>
            </a:r>
            <a:r>
              <a:rPr sz="1600" b="0" spc="-4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ИНН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0" spc="-10" dirty="0">
                <a:latin typeface="Calibri Light"/>
                <a:cs typeface="Calibri Light"/>
              </a:rPr>
              <a:t>Копия</a:t>
            </a:r>
            <a:r>
              <a:rPr sz="1600" b="0" spc="1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СНИЛС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0" spc="-10" dirty="0">
                <a:latin typeface="Calibri Light"/>
                <a:cs typeface="Calibri Light"/>
              </a:rPr>
              <a:t>Копия паспорта </a:t>
            </a:r>
            <a:r>
              <a:rPr sz="1600" b="0" spc="-5" dirty="0">
                <a:latin typeface="Calibri Light"/>
                <a:cs typeface="Calibri Light"/>
              </a:rPr>
              <a:t>владельца ключа</a:t>
            </a:r>
            <a:r>
              <a:rPr sz="1600" b="0" spc="1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подписи</a:t>
            </a:r>
            <a:endParaRPr sz="16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600" b="0" spc="-5" dirty="0">
                <a:latin typeface="Calibri Light"/>
                <a:cs typeface="Calibri Light"/>
              </a:rPr>
              <a:t>Паспорт владельца </a:t>
            </a:r>
            <a:r>
              <a:rPr sz="1600" b="0" spc="-10" dirty="0">
                <a:latin typeface="Calibri Light"/>
                <a:cs typeface="Calibri Light"/>
              </a:rPr>
              <a:t>ключа</a:t>
            </a:r>
            <a:r>
              <a:rPr sz="1600" b="0" spc="-30" dirty="0">
                <a:latin typeface="Calibri Light"/>
                <a:cs typeface="Calibri Light"/>
              </a:rPr>
              <a:t> </a:t>
            </a:r>
            <a:r>
              <a:rPr sz="1600" b="0" spc="-10" dirty="0">
                <a:latin typeface="Calibri Light"/>
                <a:cs typeface="Calibri Light"/>
              </a:rPr>
              <a:t>подписи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06951" y="272922"/>
            <a:ext cx="3744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Регистрация </a:t>
            </a:r>
            <a:r>
              <a:rPr sz="1800" b="1" dirty="0">
                <a:solidFill>
                  <a:srgbClr val="0E3954"/>
                </a:solidFill>
                <a:latin typeface="Calibri Light"/>
                <a:cs typeface="Calibri Light"/>
              </a:rPr>
              <a:t>на </a:t>
            </a: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электронной</a:t>
            </a:r>
            <a:r>
              <a:rPr sz="1800" b="1" spc="-17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1800" b="1" spc="-15" dirty="0">
                <a:solidFill>
                  <a:srgbClr val="0E3954"/>
                </a:solidFill>
                <a:latin typeface="Calibri Light"/>
                <a:cs typeface="Calibri Light"/>
              </a:rPr>
              <a:t>площадке</a:t>
            </a:r>
            <a:endParaRPr sz="1800" b="1" dirty="0">
              <a:latin typeface="Calibri Light"/>
              <a:cs typeface="Calibr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82573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5" y="1592021"/>
            <a:ext cx="825373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5"/>
              </a:spcBef>
            </a:pPr>
            <a:r>
              <a:rPr sz="2800" spc="-5" dirty="0"/>
              <a:t>Срок </a:t>
            </a:r>
            <a:r>
              <a:rPr sz="2800" spc="-10" dirty="0"/>
              <a:t>действия </a:t>
            </a:r>
            <a:r>
              <a:rPr sz="2800" spc="-5" dirty="0"/>
              <a:t>аккредитации на </a:t>
            </a:r>
            <a:r>
              <a:rPr sz="2800" spc="-10" dirty="0"/>
              <a:t>электронных </a:t>
            </a:r>
            <a:r>
              <a:rPr sz="2800" spc="-5" dirty="0"/>
              <a:t>торговых  площадках – 3</a:t>
            </a:r>
            <a:r>
              <a:rPr sz="2800" spc="-15" dirty="0"/>
              <a:t> года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2393695" y="2488818"/>
            <a:ext cx="8434705" cy="30099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02310">
              <a:lnSpc>
                <a:spcPts val="3020"/>
              </a:lnSpc>
              <a:spcBef>
                <a:spcPts val="480"/>
              </a:spcBef>
            </a:pP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Аккредитация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на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электронных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торговых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площадках  </a:t>
            </a:r>
            <a:r>
              <a:rPr sz="28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бесплатная</a:t>
            </a:r>
            <a:endParaRPr sz="2800">
              <a:latin typeface="Calibri Light"/>
              <a:cs typeface="Calibri Light"/>
            </a:endParaRPr>
          </a:p>
          <a:p>
            <a:pPr marL="12700" marR="604520">
              <a:lnSpc>
                <a:spcPts val="3020"/>
              </a:lnSpc>
              <a:spcBef>
                <a:spcPts val="1005"/>
              </a:spcBef>
            </a:pP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Срок получения аккредитации участника – не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более 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5 </a:t>
            </a:r>
            <a:r>
              <a:rPr sz="2800" b="0" spc="-25" dirty="0">
                <a:solidFill>
                  <a:srgbClr val="0E3954"/>
                </a:solidFill>
                <a:latin typeface="Calibri Light"/>
                <a:cs typeface="Calibri Light"/>
              </a:rPr>
              <a:t>рабочих</a:t>
            </a:r>
            <a:r>
              <a:rPr sz="2800" b="0" spc="-10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2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дней</a:t>
            </a:r>
            <a:endParaRPr sz="2800">
              <a:latin typeface="Calibri Light"/>
              <a:cs typeface="Calibri Light"/>
            </a:endParaRPr>
          </a:p>
          <a:p>
            <a:pPr marL="12700" marR="5080">
              <a:lnSpc>
                <a:spcPct val="90000"/>
              </a:lnSpc>
              <a:spcBef>
                <a:spcPts val="955"/>
              </a:spcBef>
            </a:pPr>
            <a:r>
              <a:rPr sz="2800" b="0" spc="-25" dirty="0">
                <a:solidFill>
                  <a:srgbClr val="0E3954"/>
                </a:solidFill>
                <a:latin typeface="Calibri Light"/>
                <a:cs typeface="Calibri Light"/>
              </a:rPr>
              <a:t>Предоставление реквизитов </a:t>
            </a:r>
            <a:r>
              <a:rPr sz="2800" b="0" spc="-15" dirty="0">
                <a:solidFill>
                  <a:srgbClr val="0E3954"/>
                </a:solidFill>
                <a:latin typeface="Calibri Light"/>
                <a:cs typeface="Calibri Light"/>
              </a:rPr>
              <a:t>счета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для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проведения 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операций по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обеспечению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заявок (задаткам)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на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участие  в </a:t>
            </a:r>
            <a:r>
              <a:rPr sz="2800" b="0" spc="-10" dirty="0">
                <a:solidFill>
                  <a:srgbClr val="0E3954"/>
                </a:solidFill>
                <a:latin typeface="Calibri Light"/>
                <a:cs typeface="Calibri Light"/>
              </a:rPr>
              <a:t>электронных</a:t>
            </a:r>
            <a:r>
              <a:rPr sz="2800" b="0" spc="20" dirty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sz="2800" b="0" spc="-5" dirty="0">
                <a:solidFill>
                  <a:srgbClr val="0E3954"/>
                </a:solidFill>
                <a:latin typeface="Calibri Light"/>
                <a:cs typeface="Calibri Light"/>
              </a:rPr>
              <a:t>торгах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80160" y="1822704"/>
            <a:ext cx="460247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80160" y="2680716"/>
            <a:ext cx="481584" cy="443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80160" y="3557015"/>
            <a:ext cx="481584" cy="443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347" y="4456176"/>
            <a:ext cx="480059" cy="4434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1025</Words>
  <Application>Microsoft Office PowerPoint</Application>
  <PresentationFormat>Произвольный</PresentationFormat>
  <Paragraphs>214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Презентация объектов публичной собственности Первомайского района  Тамбовской области   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 для размещения информации о проведении торгов</vt:lpstr>
      <vt:lpstr>Алгоритм участия в электронных торгах</vt:lpstr>
      <vt:lpstr>Получение электронной подписи</vt:lpstr>
      <vt:lpstr>Срок действия аккредитации на электронных торговых  площадках – 3 года</vt:lpstr>
      <vt:lpstr>После получения аккредитации на реквизиты счета,  предоставленные электронной площадкой, необходимо перечислить денежные средства в размере задатка по аукциону.</vt:lpstr>
      <vt:lpstr>После поступления денежных средств на счет заявитель может подать заявку на  участие в аукционе.</vt:lpstr>
      <vt:lpstr>Презентация PowerPoint</vt:lpstr>
      <vt:lpstr> ПРЕДЛОЖЕНИЯ ДЛЯ СУБЪЕКТОВ МСП И САМОЗАНЯТЫХ ГРАЖДАН ПО  ПЕРВОМАЙСКОМУ РАЙОНУ</vt:lpstr>
      <vt:lpstr> </vt:lpstr>
      <vt:lpstr>СВОБОДНЫЕ ЗЕМЕЛЬНЫЕ УЧАСТКИ, ПРЕДЛАГАЕМЫЕ ДЛЯ ОРГАНИЗАЦИИ БИЗНЕСА  СУБЪЕКТАМ МСП И САМОЗАНЯТЫМ ГРАЖДАНАМ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объектов публичной  собственности  (Road Show)</dc:title>
  <dc:creator>Богданова Марина Валерьевна</dc:creator>
  <cp:lastModifiedBy>zags1</cp:lastModifiedBy>
  <cp:revision>30</cp:revision>
  <dcterms:created xsi:type="dcterms:W3CDTF">2021-06-16T12:43:53Z</dcterms:created>
  <dcterms:modified xsi:type="dcterms:W3CDTF">2021-06-17T12:24:49Z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2021-06-16T00:00:00Z</vt:filetime>
  </property>
</Properties>
</file>