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7" r:id="rId4"/>
    <p:sldId id="258" r:id="rId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6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7BED0-C760-4C3B-BD5F-4886A1F4541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416C1-3576-4BC9-8289-64E89E4BD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16C1-3576-4BC9-8289-64E89E4BDA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7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3150000"/>
            <a:ext cx="9719280" cy="125928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2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280" cy="467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80000"/>
            <a:ext cx="9719280" cy="125928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7560000" y="6840000"/>
            <a:ext cx="2519280" cy="53928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900000" y="6840000"/>
            <a:ext cx="6479280" cy="53928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"/>
          <p:cNvSpPr/>
          <p:nvPr/>
        </p:nvSpPr>
        <p:spPr>
          <a:xfrm>
            <a:off x="180000" y="6840000"/>
            <a:ext cx="539280" cy="539280"/>
          </a:xfrm>
          <a:prstGeom prst="rect">
            <a:avLst/>
          </a:prstGeom>
          <a:noFill/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m@r48tambov.gov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m2@r48.tambov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/>
          <p:nvPr/>
        </p:nvPicPr>
        <p:blipFill>
          <a:blip r:embed="rId2">
            <a:grayscl/>
            <a:alphaModFix amt="10000"/>
          </a:blip>
          <a:srcRect l="-1419" t="13468" r="7799" b="12057"/>
          <a:stretch/>
        </p:blipFill>
        <p:spPr>
          <a:xfrm>
            <a:off x="0" y="360"/>
            <a:ext cx="9502920" cy="755892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360000" y="3330000"/>
            <a:ext cx="9359280" cy="8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PT Astra Serif"/>
                <a:ea typeface="DejaVu Sans"/>
              </a:rPr>
              <a:t>ОКАЗАНИЕ ИМУЩЕСТВЕННОЙ ПОДДЕРЖКИ САМОЗАНЯТЫМ ГРАЖДАНАМ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83" name="Рисунок 1"/>
          <p:cNvPicPr/>
          <p:nvPr/>
        </p:nvPicPr>
        <p:blipFill>
          <a:blip r:embed="rId3"/>
          <a:stretch/>
        </p:blipFill>
        <p:spPr>
          <a:xfrm>
            <a:off x="72000" y="4536000"/>
            <a:ext cx="2735280" cy="279612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216000" y="864000"/>
            <a:ext cx="9647280" cy="190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7375E"/>
                </a:solidFill>
                <a:latin typeface="PT Astra Serif"/>
                <a:ea typeface="DejaVu Sans"/>
              </a:rPr>
              <a:t>Национальный проект </a:t>
            </a:r>
            <a:r>
              <a:t/>
            </a:r>
            <a:br/>
            <a:r>
              <a:rPr lang="ru-RU" sz="3200" b="1" strike="noStrike" spc="-1">
                <a:solidFill>
                  <a:srgbClr val="17375E"/>
                </a:solidFill>
                <a:latin typeface="PT Astra Serif"/>
                <a:ea typeface="DejaVu Sans"/>
              </a:rPr>
              <a:t>«Малое и среднее предпринимательство и поддержка индивидуальной предпринимательской инициативы»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85" name="Picture 2"/>
          <p:cNvPicPr/>
          <p:nvPr/>
        </p:nvPicPr>
        <p:blipFill>
          <a:blip r:embed="rId4"/>
          <a:stretch/>
        </p:blipFill>
        <p:spPr>
          <a:xfrm>
            <a:off x="8604000" y="93600"/>
            <a:ext cx="1366920" cy="104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60000" y="1692000"/>
            <a:ext cx="9359280" cy="8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Имущественная поддержка оказывается органами 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на возмездной основе, безвозмездной основе или на льготных условиях, в том числе: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44000" y="587160"/>
            <a:ext cx="9575280" cy="7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PT Astra Serif"/>
                <a:ea typeface="DejaVu Sans"/>
              </a:rPr>
              <a:t>ОКАЗАНИЕ ИМУЩЕСТВЕННОЙ ПОДДЕРЖКИ САМОЗАНЯТЫМ ГРАЖДАНАМ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528480" y="2824200"/>
            <a:ext cx="332280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земельных участков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зданий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строений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сооружений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3564000" y="2824200"/>
            <a:ext cx="32392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нежилых помещений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оборудования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машин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механизмов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6839280" y="2592360"/>
            <a:ext cx="2807280" cy="15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установок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транспортных средств 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инвентаря</a:t>
            </a:r>
            <a:endParaRPr lang="ru-RU" sz="1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инструментов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1080000" y="6984000"/>
            <a:ext cx="6119280" cy="22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АДМИНИСТРАЦИЯ</a:t>
            </a:r>
            <a:r>
              <a:rPr lang="ru-RU" sz="10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 </a:t>
            </a:r>
            <a:r>
              <a:rPr lang="ru-RU" sz="1100" dirty="0"/>
              <a:t>ПЕРВОМАЙСКОГО </a:t>
            </a:r>
            <a:r>
              <a:rPr lang="ru-RU" sz="10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РАЙОНА ТАМБОВСКОЙ ОБЛАСТИ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7524000" y="6840000"/>
            <a:ext cx="2375280" cy="5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FFFFFF"/>
                </a:solidFill>
                <a:latin typeface="PT Astra Serif"/>
                <a:ea typeface="DejaVu Sans"/>
              </a:rPr>
              <a:t>Телефон</a:t>
            </a:r>
            <a:r>
              <a:rPr lang="ru-RU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:_8 (475) 2 17 36</a:t>
            </a:r>
            <a:r>
              <a:rPr dirty="0"/>
              <a:t/>
            </a:r>
            <a:br>
              <a:rPr dirty="0"/>
            </a:br>
            <a:r>
              <a:rPr lang="ru-RU" sz="1000" b="0" strike="noStrike" spc="-1" dirty="0">
                <a:solidFill>
                  <a:srgbClr val="FFFFFF"/>
                </a:solidFill>
                <a:latin typeface="PT Astra Serif"/>
                <a:ea typeface="DejaVu Sans"/>
              </a:rPr>
              <a:t>Эл. </a:t>
            </a:r>
            <a:r>
              <a:rPr lang="ru-RU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Почта</a:t>
            </a:r>
            <a:r>
              <a:rPr lang="ru-RU" sz="1000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:</a:t>
            </a:r>
            <a:r>
              <a:rPr lang="ru-RU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 </a:t>
            </a:r>
            <a:r>
              <a:rPr lang="en-US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econ2@r48.tambov.gov.ru</a:t>
            </a:r>
            <a:endParaRPr lang="ru-RU" sz="1000" b="0" strike="noStrike" spc="-1" dirty="0">
              <a:latin typeface="Arial"/>
            </a:endParaRPr>
          </a:p>
          <a:p>
            <a:r>
              <a:rPr lang="ru-RU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Сайт:</a:t>
            </a:r>
            <a:r>
              <a:rPr lang="en-US" sz="1100" dirty="0">
                <a:solidFill>
                  <a:schemeClr val="bg1"/>
                </a:solidFill>
              </a:rPr>
              <a:t>https://r48.tmbreg.ru</a:t>
            </a:r>
            <a:endParaRPr lang="ru-RU" sz="1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216000" y="4272480"/>
            <a:ext cx="9647280" cy="76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Объекты, предназначенные для субъектов малого и среднего предпринимательства и самозанятых граждан, включаются в формируемые органами власти и местного самоуправления и ежегодно дополняемые перечни государственного и муниципального имущества.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216000" y="5147989"/>
            <a:ext cx="9431280" cy="423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Ознакомиться с перечнем муниципального имущества по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ссылке:</a:t>
            </a:r>
            <a:r>
              <a:rPr lang="en-US" sz="1600" spc="-1" dirty="0">
                <a:solidFill>
                  <a:srgbClr val="000000"/>
                </a:solidFill>
                <a:latin typeface="PT Astra Serif"/>
              </a:rPr>
              <a:t>https://</a:t>
            </a:r>
            <a:r>
              <a:rPr lang="en-US" sz="1600" spc="-1" dirty="0" smtClean="0">
                <a:solidFill>
                  <a:srgbClr val="000000"/>
                </a:solidFill>
                <a:latin typeface="PT Astra Serif"/>
              </a:rPr>
              <a:t>r48.tmbreg.ru/imushhestvennaya-podderzhka-subektov-msp/imushhestvo-dlya-biznesa/perechen-imushhestva-dlya-msp.html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4000" y="587520"/>
            <a:ext cx="9575280" cy="7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PT Astra Serif"/>
                <a:ea typeface="DejaVu Sans"/>
              </a:rPr>
              <a:t>ОКАЗАНИЕ ИМУЩЕСТВЕННОЙ ПОДДЕРЖКИ САМОЗАНЯТЫМ ГРАЖДАНАМ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1080000" y="6984000"/>
            <a:ext cx="6119280" cy="22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АДМИНИСТРАЦИЯ</a:t>
            </a:r>
            <a:r>
              <a:rPr lang="ru-RU" sz="10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 </a:t>
            </a:r>
            <a:r>
              <a:rPr lang="ru-RU" sz="1000" spc="-1" dirty="0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 </a:t>
            </a:r>
            <a:r>
              <a:rPr lang="ru-RU" sz="1100" dirty="0"/>
              <a:t>ПЕРВОМАЙСКОГО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РАЙОНА </a:t>
            </a:r>
            <a:r>
              <a:rPr lang="ru-RU" sz="10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ТАМБОВСКОЙ ОБЛАСТИ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7524000" y="6840000"/>
            <a:ext cx="2375280" cy="5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z="1000" b="0" strike="noStrike" spc="-1" dirty="0">
                <a:solidFill>
                  <a:srgbClr val="FFFFFF"/>
                </a:solidFill>
                <a:latin typeface="PT Astra Serif"/>
                <a:ea typeface="DejaVu Sans"/>
              </a:rPr>
              <a:t>Телефон</a:t>
            </a:r>
            <a:r>
              <a:rPr lang="ru-RU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:_8(475) 2 17 36</a:t>
            </a:r>
            <a:r>
              <a:rPr dirty="0"/>
              <a:t/>
            </a:r>
            <a:br>
              <a:rPr dirty="0"/>
            </a:br>
            <a:r>
              <a:rPr lang="ru-RU" sz="1000" b="0" strike="noStrike" spc="-1" dirty="0">
                <a:solidFill>
                  <a:srgbClr val="FFFFFF"/>
                </a:solidFill>
                <a:latin typeface="PT Astra Serif"/>
                <a:ea typeface="DejaVu Sans"/>
              </a:rPr>
              <a:t>Эл. Почта</a:t>
            </a:r>
            <a:r>
              <a:rPr lang="ru-RU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:_</a:t>
            </a:r>
            <a:r>
              <a:rPr lang="en-US" sz="1000" spc="-1" dirty="0">
                <a:solidFill>
                  <a:srgbClr val="FFFFFF"/>
                </a:solidFill>
                <a:latin typeface="PT Astra Serif"/>
              </a:rPr>
              <a:t>econ2@r48.tambov.gov.ru</a:t>
            </a:r>
            <a:endParaRPr lang="ru-RU" sz="1000" spc="-1" dirty="0"/>
          </a:p>
          <a:p>
            <a:r>
              <a:rPr lang="ru-RU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Сайт:</a:t>
            </a:r>
            <a:r>
              <a:rPr lang="en-US" sz="1100" dirty="0">
                <a:solidFill>
                  <a:schemeClr val="bg1"/>
                </a:solidFill>
              </a:rPr>
              <a:t>https://r48.tmbreg.ru</a:t>
            </a:r>
            <a:endParaRPr lang="ru-RU" sz="1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FFFFFF"/>
                </a:solidFill>
                <a:latin typeface="PT Astra Serif"/>
                <a:ea typeface="DejaVu Sans"/>
              </a:rPr>
              <a:t>___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1008000" y="1331566"/>
            <a:ext cx="7703280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Алгоритм получения имущественной поддержки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297360" y="1547589"/>
            <a:ext cx="9278280" cy="110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Шаг 1.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Подберите государственное или муниципальное имущество для осуществления предпринимательской деятельности на официальном сайте органа местного самоуправления в </a:t>
            </a:r>
            <a:r>
              <a:rPr lang="ru-RU" sz="1600" spc="-1" dirty="0" smtClean="0">
                <a:solidFill>
                  <a:srgbClr val="000000"/>
                </a:solidFill>
                <a:latin typeface="PT Astra Serif"/>
              </a:rPr>
              <a:t>разделе</a:t>
            </a:r>
            <a:r>
              <a:rPr lang="en-US" sz="1600" spc="-1" dirty="0" smtClean="0">
                <a:solidFill>
                  <a:srgbClr val="000000"/>
                </a:solidFill>
                <a:latin typeface="PT Astra Serif"/>
              </a:rPr>
              <a:t> </a:t>
            </a:r>
            <a:r>
              <a:rPr lang="ru-RU" sz="1600" spc="-1" dirty="0" smtClean="0">
                <a:solidFill>
                  <a:srgbClr val="000000"/>
                </a:solidFill>
                <a:latin typeface="PT Astra Serif"/>
              </a:rPr>
              <a:t>«</a:t>
            </a:r>
            <a:r>
              <a:rPr lang="ru-RU" sz="1600" spc="-1" dirty="0">
                <a:solidFill>
                  <a:srgbClr val="000000"/>
                </a:solidFill>
                <a:latin typeface="PT Astra Serif"/>
              </a:rPr>
              <a:t>Имущественная поддержка</a:t>
            </a:r>
            <a:r>
              <a:rPr lang="ru-RU" sz="1600" spc="-1" dirty="0" smtClean="0">
                <a:solidFill>
                  <a:srgbClr val="000000"/>
                </a:solidFill>
                <a:latin typeface="PT Astra Serif"/>
              </a:rPr>
              <a:t>»</a:t>
            </a:r>
            <a:r>
              <a:rPr lang="ru-RU" sz="1600" spc="-1" dirty="0">
                <a:solidFill>
                  <a:srgbClr val="000000"/>
                </a:solidFill>
                <a:latin typeface="PT Astra Serif"/>
              </a:rPr>
              <a:t> по ссылке:</a:t>
            </a:r>
            <a:r>
              <a:rPr lang="ru-RU" sz="1600" spc="-1" dirty="0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</a:rPr>
              <a:t> </a:t>
            </a:r>
            <a:r>
              <a:rPr lang="ru-RU" sz="1600" spc="-1" dirty="0" smtClean="0">
                <a:solidFill>
                  <a:srgbClr val="000000"/>
                </a:solidFill>
                <a:latin typeface="PT Astra Serif"/>
              </a:rPr>
              <a:t>  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sz="1600" dirty="0"/>
              <a:t>r48.tmbreg.ru/imushhestvennaya-podderzhka-subektov-msp/imushhestvo-dlya-biznesa.html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297360" y="2654131"/>
            <a:ext cx="960192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Шаг 2.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Обратитесь в орган местного самоуправления, осуществляющий функции по управлению и распоряжению имуществом. Уточните у представителя органа местного самоуправления характеристики объекта, местоположение, условия предоставления: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телефон: 8 (475 48)2 14 33, 2 30 04</a:t>
            </a:r>
            <a:endParaRPr lang="ru-RU" sz="16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dirty="0"/>
              <a:t>эл. почта: </a:t>
            </a:r>
            <a:r>
              <a:rPr lang="en-US" sz="1600" dirty="0">
                <a:hlinkClick r:id="rId3"/>
              </a:rPr>
              <a:t>im@r48tambov.gov.ru</a:t>
            </a:r>
            <a:r>
              <a:rPr lang="en-US" sz="1600" dirty="0"/>
              <a:t>, </a:t>
            </a:r>
            <a:r>
              <a:rPr lang="en-US" sz="1600" dirty="0">
                <a:hlinkClick r:id="rId4"/>
              </a:rPr>
              <a:t>im2@r48.tambov.gov.ru</a:t>
            </a:r>
            <a:r>
              <a:rPr lang="en-US" sz="1600" dirty="0"/>
              <a:t> </a:t>
            </a:r>
            <a:endParaRPr lang="ru-RU" sz="1600" dirty="0"/>
          </a:p>
          <a:p>
            <a:pPr algn="just">
              <a:lnSpc>
                <a:spcPct val="100000"/>
              </a:lnSpc>
            </a:pPr>
            <a:r>
              <a:rPr lang="ru-RU" sz="1600" dirty="0"/>
              <a:t>сайт:</a:t>
            </a:r>
            <a:r>
              <a:rPr lang="en-US" sz="1600" dirty="0"/>
              <a:t>https://r48.tmbreg.ru</a:t>
            </a: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/>
              <a:t>личное </a:t>
            </a:r>
            <a:r>
              <a:rPr lang="ru-RU" sz="1600" dirty="0"/>
              <a:t>обращение</a:t>
            </a:r>
            <a:r>
              <a:rPr lang="ru-RU" sz="1600" dirty="0"/>
              <a:t>: Махина Ираида</a:t>
            </a:r>
            <a:r>
              <a:rPr lang="ru-RU" sz="1600" b="0" strike="noStrike" spc="-1" dirty="0" smtClean="0">
                <a:highlight>
                  <a:srgbClr val="FFFF00"/>
                </a:highlight>
                <a:latin typeface="PT Astra Serif"/>
                <a:ea typeface="DejaVu Sans"/>
              </a:rPr>
              <a:t> </a:t>
            </a:r>
            <a:r>
              <a:rPr lang="ru-RU" sz="1600" dirty="0"/>
              <a:t>Валерьевна</a:t>
            </a:r>
            <a:r>
              <a:rPr lang="en-US" sz="1600" dirty="0"/>
              <a:t>,</a:t>
            </a:r>
            <a:r>
              <a:rPr lang="ru-RU" sz="1600" dirty="0"/>
              <a:t> Жукова Марина Николаевна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297360" y="5112000"/>
            <a:ext cx="927828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Шаг 4. 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Примите участие в процедуре торгов. На сайте https://torgi.gov.ru/new/public в разделе «Торги» зайдите в подраздел «Аренда, безвозмездное пользование имуществом» и посмотрите информацию о торгах на право заключения договоров аренды в отношении муниципального имущества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297360" y="4498560"/>
            <a:ext cx="9205920" cy="5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Шаг 3.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Напишите заявление о предоставлении имущества или заявление об объявлении процедуры торгов на право заключения договора аренды имущества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3" name="CustomShape 9"/>
          <p:cNvSpPr/>
          <p:nvPr/>
        </p:nvSpPr>
        <p:spPr>
          <a:xfrm>
            <a:off x="297360" y="6300000"/>
            <a:ext cx="5317920" cy="3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Шаг 5.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Заключите договор аренды имущества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272</Words>
  <Application>Microsoft Office PowerPoint</Application>
  <PresentationFormat>Произвольный</PresentationFormat>
  <Paragraphs>37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Alizarin</dc:title>
  <dc:creator>User</dc:creator>
  <cp:lastModifiedBy>User</cp:lastModifiedBy>
  <cp:revision>13</cp:revision>
  <cp:lastPrinted>2023-05-05T15:20:37Z</cp:lastPrinted>
  <dcterms:created xsi:type="dcterms:W3CDTF">2023-05-04T10:56:15Z</dcterms:created>
  <dcterms:modified xsi:type="dcterms:W3CDTF">2023-05-12T07:13:39Z</dcterms:modified>
  <dc:language>ru-RU</dc:language>
</cp:coreProperties>
</file>