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05" r:id="rId1"/>
  </p:sldMasterIdLst>
  <p:notesMasterIdLst>
    <p:notesMasterId r:id="rId31"/>
  </p:notesMasterIdLst>
  <p:sldIdLst>
    <p:sldId id="256" r:id="rId2"/>
    <p:sldId id="257" r:id="rId3"/>
    <p:sldId id="278" r:id="rId4"/>
    <p:sldId id="280" r:id="rId5"/>
    <p:sldId id="321" r:id="rId6"/>
    <p:sldId id="307" r:id="rId7"/>
    <p:sldId id="267" r:id="rId8"/>
    <p:sldId id="322" r:id="rId9"/>
    <p:sldId id="319" r:id="rId10"/>
    <p:sldId id="312" r:id="rId11"/>
    <p:sldId id="320" r:id="rId12"/>
    <p:sldId id="314" r:id="rId13"/>
    <p:sldId id="283" r:id="rId14"/>
    <p:sldId id="323" r:id="rId15"/>
    <p:sldId id="324" r:id="rId16"/>
    <p:sldId id="271" r:id="rId17"/>
    <p:sldId id="272" r:id="rId18"/>
    <p:sldId id="332" r:id="rId19"/>
    <p:sldId id="289" r:id="rId20"/>
    <p:sldId id="317" r:id="rId21"/>
    <p:sldId id="334" r:id="rId22"/>
    <p:sldId id="288" r:id="rId23"/>
    <p:sldId id="292" r:id="rId24"/>
    <p:sldId id="293" r:id="rId25"/>
    <p:sldId id="297" r:id="rId26"/>
    <p:sldId id="335" r:id="rId27"/>
    <p:sldId id="336" r:id="rId28"/>
    <p:sldId id="337" r:id="rId29"/>
    <p:sldId id="274" r:id="rId30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BEFEF"/>
    <a:srgbClr val="96F4A1"/>
    <a:srgbClr val="FF00FF"/>
    <a:srgbClr val="B85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39" autoAdjust="0"/>
    <p:restoredTop sz="93600" autoAdjust="0"/>
  </p:normalViewPr>
  <p:slideViewPr>
    <p:cSldViewPr>
      <p:cViewPr>
        <p:scale>
          <a:sx n="120" d="100"/>
          <a:sy n="120" d="100"/>
        </p:scale>
        <p:origin x="-13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60" y="-9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000" i="1"/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собственных доходов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Штрафы, санкции, возмещение ущерба</c:v>
                </c:pt>
                <c:pt idx="3">
                  <c:v>Доходы от использования имущества, находящегося в государственной и муниципальной собственности</c:v>
                </c:pt>
                <c:pt idx="4">
                  <c:v>Доходы от продажи материальных и не материальных аутивов </c:v>
                </c:pt>
                <c:pt idx="5">
                  <c:v>Платежи при использовании природными ресурсами</c:v>
                </c:pt>
                <c:pt idx="6">
                  <c:v>Государственная пошлина</c:v>
                </c:pt>
                <c:pt idx="7">
                  <c:v>Налоги на товары реализуемые на территории РФ акцизы</c:v>
                </c:pt>
                <c:pt idx="8">
                  <c:v>Доходы от оказания платных услуг и компенсации затрат государства</c:v>
                </c:pt>
                <c:pt idx="9">
                  <c:v>Прочие неналоговые доходы</c:v>
                </c:pt>
                <c:pt idx="10">
                  <c:v>Налог на имущество физических лиц</c:v>
                </c:pt>
                <c:pt idx="11">
                  <c:v>Земельный налог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0.78300000000000003</c:v>
                </c:pt>
                <c:pt idx="1">
                  <c:v>1.6E-2</c:v>
                </c:pt>
                <c:pt idx="2">
                  <c:v>2E-3</c:v>
                </c:pt>
                <c:pt idx="3">
                  <c:v>1.4E-2</c:v>
                </c:pt>
                <c:pt idx="4">
                  <c:v>1.4800000000000001E-2</c:v>
                </c:pt>
                <c:pt idx="5">
                  <c:v>2E-3</c:v>
                </c:pt>
                <c:pt idx="6">
                  <c:v>0.01</c:v>
                </c:pt>
                <c:pt idx="7">
                  <c:v>5.0999999999999997E-2</c:v>
                </c:pt>
                <c:pt idx="8">
                  <c:v>6.0000000000000001E-3</c:v>
                </c:pt>
                <c:pt idx="9">
                  <c:v>2.0000000000000001E-4</c:v>
                </c:pt>
                <c:pt idx="10">
                  <c:v>3.7999999999999999E-2</c:v>
                </c:pt>
                <c:pt idx="11">
                  <c:v>6.3E-2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1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100"/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/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/>
            </a:pPr>
            <a:endParaRPr lang="ru-RU"/>
          </a:p>
        </c:txPr>
      </c:legendEntry>
      <c:layout>
        <c:manualLayout>
          <c:xMode val="edge"/>
          <c:yMode val="edge"/>
          <c:x val="0.62723939764268621"/>
          <c:y val="9.5432699258682058E-2"/>
          <c:w val="0.37276060235731379"/>
          <c:h val="0.904567300741317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1282377225386"/>
          <c:y val="9.1894882050142582E-2"/>
          <c:w val="0.53181429818634895"/>
          <c:h val="0.816210235899714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3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  <c:explosion val="0"/>
          </c:dPt>
          <c:dLbls>
            <c:dLbl>
              <c:idx val="0"/>
              <c:layout>
                <c:manualLayout>
                  <c:x val="-5.356130285428494E-2"/>
                  <c:y val="0.1168514946150764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Акцизы
</a:t>
                    </a:r>
                    <a:r>
                      <a:rPr lang="ru-RU" sz="1400" dirty="0" smtClean="0"/>
                      <a:t>22 499,0 тыс. рублей
5,3</a:t>
                    </a:r>
                    <a:r>
                      <a:rPr lang="ru-RU" sz="1400" baseline="0" dirty="0" smtClean="0"/>
                      <a:t> %</a:t>
                    </a:r>
                    <a:endParaRPr lang="ru-RU" sz="1400" dirty="0" smtClean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0598463178583651E-2"/>
                  <c:y val="-5.942458413711609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Налоги на совокупный доход
6 835,6 тыс. рублей
1,6</a:t>
                    </a:r>
                    <a:r>
                      <a:rPr lang="ru-RU" baseline="0" dirty="0" smtClean="0"/>
                      <a:t> %</a:t>
                    </a:r>
                    <a:endParaRPr lang="ru-RU" dirty="0" smtClean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573996547306724"/>
                  <c:y val="-0.1333172576784397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Госпошлина
4 385,4 тыс. рублей
1,0</a:t>
                    </a:r>
                    <a:r>
                      <a:rPr lang="ru-RU" baseline="0" dirty="0" smtClean="0"/>
                      <a:t> 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58846116457665E-2"/>
                  <c:y val="5.014309152016821E-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Налог на доходы физических лиц</a:t>
                    </a:r>
                  </a:p>
                  <a:p>
                    <a:pPr>
                      <a:defRPr/>
                    </a:pPr>
                    <a:r>
                      <a:rPr lang="ru-RU" dirty="0" smtClean="0"/>
                      <a:t>345 685,4 тыс. рублей</a:t>
                    </a:r>
                  </a:p>
                  <a:p>
                    <a:pPr>
                      <a:defRPr/>
                    </a:pPr>
                    <a:r>
                      <a:rPr lang="ru-RU" dirty="0" smtClean="0"/>
                      <a:t>81,5%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3889303231580519"/>
                  <c:y val="6.45340753384304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на имущество физических лиц 16 615,2 тыс. рублей </a:t>
                    </a:r>
                  </a:p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3,9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467477998403076E-2"/>
                  <c:y val="0.172698403881050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Земельный налог 27 960,3 тыс. рублей</a:t>
                    </a:r>
                    <a:r>
                      <a:rPr lang="ru-RU" baseline="0" dirty="0" smtClean="0"/>
                      <a:t> </a:t>
                    </a:r>
                  </a:p>
                  <a:p>
                    <a:r>
                      <a:rPr lang="ru-RU" dirty="0" smtClean="0"/>
                      <a:t>6,6%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акцизы</c:v>
                </c:pt>
                <c:pt idx="1">
                  <c:v>налоги на совокупных доход</c:v>
                </c:pt>
                <c:pt idx="2">
                  <c:v>Госпошлина</c:v>
                </c:pt>
                <c:pt idx="3">
                  <c:v>налог на доходы физических лиц</c:v>
                </c:pt>
                <c:pt idx="4">
                  <c:v>налог на имущество физических лиц</c:v>
                </c:pt>
                <c:pt idx="5">
                  <c:v>земельный налог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5.3</c:v>
                </c:pt>
                <c:pt idx="1">
                  <c:v>1.6</c:v>
                </c:pt>
                <c:pt idx="2">
                  <c:v>1.1000000000000001</c:v>
                </c:pt>
                <c:pt idx="3">
                  <c:v>81.5</c:v>
                </c:pt>
                <c:pt idx="4">
                  <c:v>3.9</c:v>
                </c:pt>
                <c:pt idx="5">
                  <c:v>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</c:pieChart>
      <c:spPr>
        <a:noFill/>
        <a:ln w="20479">
          <a:noFill/>
        </a:ln>
      </c:spPr>
    </c:plotArea>
    <c:plotVisOnly val="1"/>
    <c:dispBlanksAs val="gap"/>
    <c:showDLblsOverMax val="0"/>
  </c:chart>
  <c:txPr>
    <a:bodyPr/>
    <a:lstStyle/>
    <a:p>
      <a:pPr>
        <a:defRPr sz="145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62665774481649"/>
          <c:y val="2.3422673724163455E-3"/>
          <c:w val="0.56002525792304703"/>
          <c:h val="0.8220611952877263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3"/>
          <c:dPt>
            <c:idx val="0"/>
            <c:bubble3D val="0"/>
            <c:explosion val="0"/>
          </c:dPt>
          <c:dPt>
            <c:idx val="1"/>
            <c:bubble3D val="0"/>
            <c:explosion val="0"/>
          </c:dPt>
          <c:dPt>
            <c:idx val="2"/>
            <c:bubble3D val="0"/>
            <c:explosion val="0"/>
          </c:dPt>
          <c:dPt>
            <c:idx val="3"/>
            <c:bubble3D val="0"/>
            <c:explosion val="0"/>
          </c:dPt>
          <c:dPt>
            <c:idx val="4"/>
            <c:bubble3D val="0"/>
            <c:explosion val="0"/>
          </c:dPt>
          <c:dLbls>
            <c:dLbl>
              <c:idx val="0"/>
              <c:layout>
                <c:manualLayout>
                  <c:x val="4.7704663009121143E-2"/>
                  <c:y val="0.25747509564605803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/>
                      <a:t>Доходы от </a:t>
                    </a:r>
                    <a:r>
                      <a:rPr lang="ru-RU" sz="1400" baseline="0" dirty="0" smtClean="0"/>
                      <a:t>использования имущества находящегося в гос. и муниципальной собственности</a:t>
                    </a:r>
                  </a:p>
                  <a:p>
                    <a:r>
                      <a:rPr lang="ru-RU" sz="1400" baseline="0" dirty="0" smtClean="0"/>
                      <a:t>6 374,5 тыс. рублей</a:t>
                    </a:r>
                    <a:r>
                      <a:rPr lang="ru-RU" sz="1400" baseline="0" dirty="0"/>
                      <a:t>
</a:t>
                    </a:r>
                    <a:r>
                      <a:rPr lang="ru-RU" sz="1400" baseline="0" dirty="0" smtClean="0"/>
                      <a:t>36,8%</a:t>
                    </a:r>
                    <a:endParaRPr lang="ru-RU" sz="1400" baseline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82259252030908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/>
                      <a:t>Плата за </a:t>
                    </a:r>
                    <a:r>
                      <a:rPr lang="ru-RU" sz="1400" baseline="0" dirty="0" smtClean="0"/>
                      <a:t>негативное воздействие на окружающую среду</a:t>
                    </a:r>
                  </a:p>
                  <a:p>
                    <a:r>
                      <a:rPr lang="ru-RU" sz="1400" baseline="0" dirty="0" smtClean="0"/>
                      <a:t>911,3 тыс. рублей </a:t>
                    </a:r>
                    <a:r>
                      <a:rPr lang="ru-RU" sz="1400" baseline="0" dirty="0"/>
                      <a:t>
</a:t>
                    </a:r>
                    <a:r>
                      <a:rPr lang="ru-RU" sz="1400" baseline="0" dirty="0" smtClean="0"/>
                      <a:t>5,3%</a:t>
                    </a:r>
                    <a:endParaRPr lang="ru-RU" sz="1400" baseline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607204703797672"/>
                  <c:y val="-5.4483011077359625E-3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/>
                      <a:t>Доходы </a:t>
                    </a:r>
                    <a:r>
                      <a:rPr lang="ru-RU" sz="1400" baseline="0" dirty="0"/>
                      <a:t>от </a:t>
                    </a:r>
                    <a:r>
                      <a:rPr lang="ru-RU" sz="1400" baseline="0" dirty="0" smtClean="0"/>
                      <a:t>оказания платных услуг  и компенсации затрат государства</a:t>
                    </a:r>
                  </a:p>
                  <a:p>
                    <a:r>
                      <a:rPr lang="ru-RU" sz="1400" baseline="0" dirty="0" smtClean="0"/>
                      <a:t>2 456,7 тыс. рублей</a:t>
                    </a:r>
                    <a:r>
                      <a:rPr lang="ru-RU" sz="1400" baseline="0" dirty="0"/>
                      <a:t>
</a:t>
                    </a:r>
                    <a:r>
                      <a:rPr lang="ru-RU" sz="1400" baseline="0" dirty="0" smtClean="0"/>
                      <a:t>14,2%</a:t>
                    </a:r>
                    <a:endParaRPr lang="ru-RU" sz="1400" baseline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6981068949173332E-2"/>
                  <c:y val="0.32725806549405512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/>
                      <a:t>Доходы от продажи материальных и нематериальных активов</a:t>
                    </a:r>
                  </a:p>
                  <a:p>
                    <a:r>
                      <a:rPr lang="ru-RU" sz="1400" baseline="0" dirty="0" smtClean="0"/>
                      <a:t>6 489,0 тыс. рублей
37,5%</a:t>
                    </a:r>
                    <a:endParaRPr lang="ru-RU" sz="1400" baseline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8177753407909264"/>
                  <c:y val="4.9717760760560473E-4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/>
                      <a:t>Штрафы, санкции, возмещение ущерба</a:t>
                    </a:r>
                  </a:p>
                  <a:p>
                    <a:r>
                      <a:rPr lang="ru-RU" sz="1400" baseline="0" dirty="0" smtClean="0"/>
                      <a:t>1 020,6 тыс. рублей</a:t>
                    </a:r>
                    <a:r>
                      <a:rPr lang="ru-RU" sz="1400" baseline="0" dirty="0"/>
                      <a:t>
</a:t>
                    </a:r>
                    <a:r>
                      <a:rPr lang="ru-RU" sz="1400" baseline="0" dirty="0" smtClean="0"/>
                      <a:t>5,9 %</a:t>
                    </a:r>
                    <a:endParaRPr lang="ru-RU" sz="1400" baseline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400" baseline="0"/>
                      <a:t>прочие неналоговые </a:t>
                    </a:r>
                    <a:r>
                      <a:rPr lang="ru-RU" sz="1400" baseline="0" smtClean="0"/>
                      <a:t>доходы 77,8 тыс. рублей</a:t>
                    </a:r>
                    <a:r>
                      <a:rPr lang="ru-RU" sz="1400" baseline="0"/>
                      <a:t>
</a:t>
                    </a:r>
                    <a:r>
                      <a:rPr lang="ru-RU" sz="1400" baseline="0" smtClean="0"/>
                      <a:t>0,2%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</c:v>
                </c:pt>
                <c:pt idx="1">
                  <c:v>Платежи при пользовании природными ресурсами</c:v>
                </c:pt>
                <c:pt idx="2">
                  <c:v>Доходы от продажи материальных и нематериальных активов </c:v>
                </c:pt>
                <c:pt idx="3">
                  <c:v>Доходы от оказания платных услуг и компенсации затрат государства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36.799999999999997</c:v>
                </c:pt>
                <c:pt idx="1">
                  <c:v>5.3</c:v>
                </c:pt>
                <c:pt idx="2">
                  <c:v>37.5</c:v>
                </c:pt>
                <c:pt idx="3">
                  <c:v>14.2</c:v>
                </c:pt>
                <c:pt idx="4">
                  <c:v>5.9</c:v>
                </c:pt>
                <c:pt idx="5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3938">
          <a:noFill/>
        </a:ln>
      </c:spPr>
    </c:plotArea>
    <c:plotVisOnly val="1"/>
    <c:dispBlanksAs val="gap"/>
    <c:showDLblsOverMax val="0"/>
  </c:chart>
  <c:txPr>
    <a:bodyPr/>
    <a:lstStyle/>
    <a:p>
      <a:pPr>
        <a:defRPr sz="1696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228932768938011E-2"/>
          <c:y val="0.10268532047775282"/>
          <c:w val="0.839402655566303"/>
          <c:h val="0.825884676667430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9"/>
          <c:dLbls>
            <c:dLbl>
              <c:idx val="0"/>
              <c:layout>
                <c:manualLayout>
                  <c:x val="1.0573557576171455E-2"/>
                  <c:y val="4.7139628648856175E-3"/>
                </c:manualLayout>
              </c:layout>
              <c:tx>
                <c:rich>
                  <a:bodyPr/>
                  <a:lstStyle/>
                  <a:p>
                    <a:r>
                      <a:rPr lang="ru-RU" sz="1500" baseline="0" dirty="0" smtClean="0"/>
                      <a:t>Субсидии </a:t>
                    </a:r>
                    <a:r>
                      <a:rPr lang="ru-RU" sz="1500" baseline="0" dirty="0"/>
                      <a:t>бюджетам муниципальных </a:t>
                    </a:r>
                    <a:r>
                      <a:rPr lang="ru-RU" sz="1500" baseline="0" dirty="0" smtClean="0"/>
                      <a:t>округов</a:t>
                    </a:r>
                    <a:r>
                      <a:rPr lang="ru-RU" sz="1500" baseline="0" dirty="0"/>
                      <a:t>
</a:t>
                    </a:r>
                    <a:r>
                      <a:rPr lang="ru-RU" sz="1500" baseline="0" dirty="0" smtClean="0"/>
                      <a:t>32,5%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54373819575602711"/>
                  <c:y val="-1.6015625549341213E-2"/>
                </c:manualLayout>
              </c:layout>
              <c:tx>
                <c:rich>
                  <a:bodyPr/>
                  <a:lstStyle/>
                  <a:p>
                    <a:r>
                      <a:rPr lang="ru-RU" sz="1500" baseline="0" dirty="0"/>
                      <a:t>Субвенции бюджетам муниципальных </a:t>
                    </a:r>
                    <a:r>
                      <a:rPr lang="ru-RU" sz="1500" baseline="0" dirty="0" smtClean="0"/>
                      <a:t>округов</a:t>
                    </a:r>
                    <a:r>
                      <a:rPr lang="ru-RU" sz="1500" baseline="0" dirty="0"/>
                      <a:t>
</a:t>
                    </a:r>
                    <a:r>
                      <a:rPr lang="ru-RU" sz="1500" baseline="0" dirty="0" smtClean="0"/>
                      <a:t>47,4%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5005519264424239E-3"/>
                  <c:y val="0.21850789434085383"/>
                </c:manualLayout>
              </c:layout>
              <c:tx>
                <c:rich>
                  <a:bodyPr/>
                  <a:lstStyle/>
                  <a:p>
                    <a:r>
                      <a:rPr lang="ru-RU" sz="1500" baseline="0" dirty="0" smtClean="0"/>
                      <a:t>Иные межбюджетные </a:t>
                    </a:r>
                    <a:r>
                      <a:rPr lang="ru-RU" sz="1500" baseline="0" dirty="0"/>
                      <a:t>трансферты
</a:t>
                    </a:r>
                    <a:r>
                      <a:rPr lang="ru-RU" sz="1500" baseline="0" dirty="0" smtClean="0"/>
                      <a:t>4,3%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9.2159930751832875E-2"/>
                  <c:y val="4.9673629793595367E-2"/>
                </c:manualLayout>
              </c:layout>
              <c:tx>
                <c:rich>
                  <a:bodyPr/>
                  <a:lstStyle/>
                  <a:p>
                    <a:r>
                      <a:rPr lang="ru-RU" sz="1500" baseline="0" dirty="0"/>
                      <a:t>Дотации бюджетам муниципальных </a:t>
                    </a:r>
                    <a:r>
                      <a:rPr lang="ru-RU" sz="1500" baseline="0" dirty="0" smtClean="0"/>
                      <a:t>округов</a:t>
                    </a:r>
                    <a:r>
                      <a:rPr lang="ru-RU" sz="1500" baseline="0" dirty="0"/>
                      <a:t>
</a:t>
                    </a:r>
                    <a:r>
                      <a:rPr lang="ru-RU" sz="1500" baseline="0" dirty="0" smtClean="0"/>
                      <a:t>15,8%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Субсидии бюджетам муниципальных районов</c:v>
                </c:pt>
                <c:pt idx="1">
                  <c:v>Субвенции бюджетам муниципальных районов</c:v>
                </c:pt>
                <c:pt idx="2">
                  <c:v>Межбюджетные трансферты</c:v>
                </c:pt>
                <c:pt idx="3">
                  <c:v>Дотации бюджетам муниципальных районов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32.5</c:v>
                </c:pt>
                <c:pt idx="1">
                  <c:v>47.4</c:v>
                </c:pt>
                <c:pt idx="2">
                  <c:v>4.3</c:v>
                </c:pt>
                <c:pt idx="3">
                  <c:v>15.8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050E1E8-FF99-466B-9D17-3A2F1542B324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7EA384-7737-47D6-97CB-C780137B3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264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eaLnBrk="1" hangingPunct="1"/>
            <a:fld id="{B743895E-A922-4E51-BB27-071A38CDD16B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eaLnBrk="1" hangingPunct="1"/>
            <a:fld id="{1691DFBF-A3BA-41A8-9B8F-CA23B1C0E15F}" type="slidenum">
              <a:rPr lang="ru-RU" smtClean="0"/>
              <a:pPr eaLnBrk="1" hangingPunct="1"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EA384-7737-47D6-97CB-C780137B3D9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33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EA384-7737-47D6-97CB-C780137B3D9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163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EA384-7737-47D6-97CB-C780137B3D9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90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7554ED3-D561-4752-9A21-18F0733729CC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06927AE-9EC6-4496-AF30-A767640E2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116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C32F4-AF57-47F8-9385-4104021C13DD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12A78-853A-43B6-96E4-3394C692E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27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6745" y="1381458"/>
              <a:ext cx="87765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030E7-4987-48CB-940E-2DC17EEFD6AE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3B31A-4088-493D-B2A8-185BFB725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58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4FCEA-4C5F-4E5A-B49A-191F94D1E3A8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6B205-6E1D-480D-822E-B5FF38D38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012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AAC3D-EAE7-40CB-9765-EA21240A9967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E8A96-E9C7-4EC5-9C17-BAEFC1C71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32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8837C-9F62-47AB-955B-BBEFFB45CA02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6F2A6-E382-4639-9A47-BC60414CD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09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D2BF-4767-4F6B-A738-50D5D0370AA1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6611D-2708-47B7-B098-87A445D17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32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4D137-8089-4C57-B7D8-A5E9E9E1CFAC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AD038-AAFC-4E05-85D4-BD7A9F3DA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76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866F6-69DF-4E56-AD0F-45360B5E600C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14661-BB12-46CD-9719-54304113A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280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D72B3-EB5E-4EEE-89A1-B1809C4C9E97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17E36-6D93-46CA-8BBC-4386B8302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644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9587C-13B0-492D-900D-05768544D7E2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69194-2FCB-4383-95D9-0CC19205D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78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EC55197-7C5B-4372-A319-7A6D37A5DC7D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0D975D0-93A3-4133-A344-00D992C8B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7" r:id="rId1"/>
    <p:sldLayoutId id="2147484848" r:id="rId2"/>
    <p:sldLayoutId id="2147484849" r:id="rId3"/>
    <p:sldLayoutId id="2147484850" r:id="rId4"/>
    <p:sldLayoutId id="2147484851" r:id="rId5"/>
    <p:sldLayoutId id="2147484852" r:id="rId6"/>
    <p:sldLayoutId id="2147484844" r:id="rId7"/>
    <p:sldLayoutId id="2147484845" r:id="rId8"/>
    <p:sldLayoutId id="2147484846" r:id="rId9"/>
    <p:sldLayoutId id="2147484853" r:id="rId10"/>
    <p:sldLayoutId id="21474848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4075" y="4292600"/>
            <a:ext cx="5637213" cy="882650"/>
          </a:xfrm>
          <a:ln>
            <a:solidFill>
              <a:schemeClr val="tx2">
                <a:lumMod val="50000"/>
              </a:schemeClr>
            </a:solidFill>
          </a:ln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r>
              <a:rPr lang="ru-RU" sz="7200" b="1" i="1" dirty="0" smtClean="0">
                <a:solidFill>
                  <a:srgbClr val="FFFF00"/>
                </a:solidFill>
                <a:latin typeface="Monotype Corsiva" pitchFamily="66" charset="0"/>
              </a:rPr>
              <a:t>Бюджет</a:t>
            </a:r>
            <a:r>
              <a:rPr lang="en-US" sz="7200" b="1" i="1" dirty="0" smtClean="0">
                <a:solidFill>
                  <a:srgbClr val="FFFF00"/>
                </a:solidFill>
                <a:latin typeface="Monotype Corsiva" pitchFamily="66" charset="0"/>
              </a:rPr>
              <a:t>  </a:t>
            </a:r>
            <a:r>
              <a:rPr lang="ru-RU" sz="7200" b="1" i="1" dirty="0" smtClean="0">
                <a:solidFill>
                  <a:srgbClr val="FFFF00"/>
                </a:solidFill>
                <a:latin typeface="Monotype Corsiva" pitchFamily="66" charset="0"/>
              </a:rPr>
              <a:t>для </a:t>
            </a:r>
            <a:r>
              <a:rPr lang="en-US" sz="7200" b="1" i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7200" b="1" i="1" dirty="0" smtClean="0">
                <a:solidFill>
                  <a:srgbClr val="FFFF00"/>
                </a:solidFill>
                <a:latin typeface="Monotype Corsiva" pitchFamily="66" charset="0"/>
              </a:rPr>
              <a:t>граждан</a:t>
            </a:r>
            <a:endParaRPr lang="ru-RU" sz="7200" b="1" i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0243" name="Picture 2" descr="C:\Users\rf088\Desktop\первом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33375"/>
            <a:ext cx="2376488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6013" y="5445125"/>
            <a:ext cx="76327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 исполнении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округа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51863412"/>
              </p:ext>
            </p:extLst>
          </p:nvPr>
        </p:nvGraphicFramePr>
        <p:xfrm>
          <a:off x="1043608" y="1628800"/>
          <a:ext cx="729401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548680"/>
            <a:ext cx="7756525" cy="936104"/>
          </a:xfrm>
        </p:spPr>
        <p:txBody>
          <a:bodyPr rtlCol="0"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/>
                <a:solidFill>
                  <a:schemeClr val="tx1"/>
                </a:solidFill>
                <a:latin typeface="+mn-lt"/>
              </a:rPr>
              <a:t>Налоговые доходы бюджета округа</a:t>
            </a:r>
            <a:br>
              <a:rPr lang="ru-RU" sz="3200" b="1" dirty="0" smtClean="0">
                <a:ln/>
                <a:solidFill>
                  <a:schemeClr val="tx1"/>
                </a:solidFill>
                <a:latin typeface="+mn-lt"/>
              </a:rPr>
            </a:br>
            <a:r>
              <a:rPr lang="ru-RU" sz="3200" b="1" dirty="0" smtClean="0">
                <a:ln/>
                <a:solidFill>
                  <a:schemeClr val="tx1"/>
                </a:solidFill>
                <a:latin typeface="+mn-lt"/>
              </a:rPr>
              <a:t> в 2024 году </a:t>
            </a:r>
            <a:endParaRPr lang="ru-RU" sz="3200" b="1" dirty="0">
              <a:ln/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96151725"/>
              </p:ext>
            </p:extLst>
          </p:nvPr>
        </p:nvGraphicFramePr>
        <p:xfrm>
          <a:off x="827584" y="1124744"/>
          <a:ext cx="7747272" cy="5277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332656"/>
            <a:ext cx="7756525" cy="504056"/>
          </a:xfrm>
        </p:spPr>
        <p:txBody>
          <a:bodyPr rtlCol="0"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/>
                <a:solidFill>
                  <a:schemeClr val="tx1"/>
                </a:solidFill>
              </a:rPr>
              <a:t>Неналоговые доходы в </a:t>
            </a:r>
            <a:r>
              <a:rPr lang="ru-RU" sz="2800" b="1" dirty="0" smtClean="0">
                <a:ln/>
                <a:solidFill>
                  <a:schemeClr val="tx1"/>
                </a:solidFill>
                <a:cs typeface="Times New Roman" pitchFamily="18" charset="0"/>
              </a:rPr>
              <a:t>2024 </a:t>
            </a:r>
            <a:r>
              <a:rPr lang="ru-RU" sz="2800" b="1" dirty="0">
                <a:ln/>
                <a:solidFill>
                  <a:schemeClr val="tx1"/>
                </a:solidFill>
                <a:cs typeface="Times New Roman" pitchFamily="18" charset="0"/>
              </a:rPr>
              <a:t>году </a:t>
            </a:r>
            <a:endParaRPr lang="ru-RU" sz="2800" b="1" dirty="0">
              <a:ln/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116632"/>
            <a:ext cx="8352928" cy="648072"/>
          </a:xfrm>
        </p:spPr>
        <p:txBody>
          <a:bodyPr rtlCol="0"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/>
                <a:solidFill>
                  <a:schemeClr val="tx1"/>
                </a:solidFill>
                <a:cs typeface="Times New Roman" pitchFamily="18" charset="0"/>
              </a:rPr>
              <a:t>Безвозмездные поступления бюджета округа в 2024 году</a:t>
            </a:r>
            <a:endParaRPr lang="ru-RU" sz="2800" b="1" dirty="0">
              <a:ln/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635277"/>
              </p:ext>
            </p:extLst>
          </p:nvPr>
        </p:nvGraphicFramePr>
        <p:xfrm>
          <a:off x="539552" y="692696"/>
          <a:ext cx="8136906" cy="48860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36304"/>
                <a:gridCol w="1008112"/>
                <a:gridCol w="1152128"/>
                <a:gridCol w="1008112"/>
                <a:gridCol w="1080120"/>
                <a:gridCol w="1152130"/>
              </a:tblGrid>
              <a:tr h="52369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Исполнено за 2023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Утверждено на 2024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Исполнено</a:t>
                      </a:r>
                      <a:r>
                        <a:rPr lang="ru-RU" sz="1200" baseline="0" dirty="0" smtClean="0"/>
                        <a:t> за 2024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Процент исполнения к плану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Исполнение к 2023</a:t>
                      </a:r>
                      <a:r>
                        <a:rPr lang="ru-RU" sz="1200" baseline="0" dirty="0" smtClean="0"/>
                        <a:t> году</a:t>
                      </a:r>
                      <a:endParaRPr lang="ru-RU" sz="1200" dirty="0"/>
                    </a:p>
                  </a:txBody>
                  <a:tcPr/>
                </a:tc>
              </a:tr>
              <a:tr h="4400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Безвозмездные поступления, всего: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446 745,9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672 930,3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671 718,6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+ 224 972,7</a:t>
                      </a:r>
                      <a:endParaRPr lang="ru-RU" sz="1400" dirty="0"/>
                    </a:p>
                  </a:txBody>
                  <a:tcPr/>
                </a:tc>
              </a:tr>
              <a:tr h="4232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Дотации на выравнивание бюджетной обеспеченности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40 620,1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50 685,6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50 685,6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r>
                        <a:rPr lang="ru-RU" sz="1400" baseline="0" dirty="0" smtClean="0"/>
                        <a:t> 10 065,5</a:t>
                      </a:r>
                      <a:endParaRPr lang="ru-RU" sz="1400" dirty="0"/>
                    </a:p>
                  </a:txBody>
                  <a:tcPr/>
                </a:tc>
              </a:tr>
              <a:tr h="52369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Дотации бюджетам на поддержку мер по обеспечению сбалансированности бюджетов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7 854,1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7 854,1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+ 6 854,1</a:t>
                      </a:r>
                      <a:endParaRPr lang="ru-RU" sz="1400" dirty="0"/>
                    </a:p>
                  </a:txBody>
                  <a:tcPr/>
                </a:tc>
              </a:tr>
              <a:tr h="52369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Дотации бюджетам муниципальных</a:t>
                      </a:r>
                      <a:r>
                        <a:rPr lang="ru-RU" sz="1200" baseline="0" dirty="0" smtClean="0"/>
                        <a:t> округов на организацию и предоставление общеобразовательных услуг и иные цели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36 968,4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47 830,8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47 830,8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+ 10 862,4</a:t>
                      </a:r>
                      <a:endParaRPr lang="ru-RU" sz="1400" dirty="0"/>
                    </a:p>
                  </a:txBody>
                  <a:tcPr/>
                </a:tc>
              </a:tr>
              <a:tr h="4369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Субсидии бюджетам муниципальных районов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49 131,8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218 281,3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218 261,1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+ 169 129,8</a:t>
                      </a:r>
                      <a:endParaRPr lang="ru-RU" sz="1400" dirty="0"/>
                    </a:p>
                  </a:txBody>
                  <a:tcPr/>
                </a:tc>
              </a:tr>
              <a:tr h="40689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 бюджетам муниципальных районов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295 156,1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319 749,5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318 558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+ 23 401,9</a:t>
                      </a:r>
                    </a:p>
                  </a:txBody>
                  <a:tcPr/>
                </a:tc>
              </a:tr>
              <a:tr h="38668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</a:t>
                      </a:r>
                      <a:r>
                        <a:rPr lang="ru-RU" sz="1200" baseline="0" dirty="0" smtClean="0"/>
                        <a:t> межбюджетные трансферты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23 830,7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28 528,9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28 528,9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+ 4 698,2</a:t>
                      </a:r>
                      <a:endParaRPr lang="ru-RU" sz="1400" dirty="0"/>
                    </a:p>
                  </a:txBody>
                  <a:tcPr/>
                </a:tc>
              </a:tr>
              <a:tr h="52369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бюджета от возврата остатков субсидий,</a:t>
                      </a:r>
                      <a:r>
                        <a:rPr lang="ru-RU" sz="1200" baseline="0" dirty="0" smtClean="0"/>
                        <a:t> субвенций прошлых лет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- 38,8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6"/>
            <a:ext cx="820891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</a:rPr>
              <a:t>Структура безвозмездных поступлений бюджета округа в 2024 году</a:t>
            </a:r>
            <a:endParaRPr lang="ru-RU" b="1" dirty="0">
              <a:ln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95436781"/>
              </p:ext>
            </p:extLst>
          </p:nvPr>
        </p:nvGraphicFramePr>
        <p:xfrm>
          <a:off x="755576" y="836712"/>
          <a:ext cx="784887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57196"/>
            <a:ext cx="3960440" cy="305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835696" y="1484784"/>
            <a:ext cx="5832648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Исполнение бюджета округа по расходам</a:t>
            </a:r>
            <a:endParaRPr lang="ru-RU" sz="4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2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58326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   Расходы бюджета муниципального округа осуществлялись, исходя из установленных законодательством полномочий муниципального округа по исполнению расходных обязательств в соответствии с целями и задачами, определенными посланием Президента РФ о бюджетной политике в 2024 году и с учетом основных направлений бюджетной и налоговой политики Первомайского муниципального округа на 2024 год.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84024" y="3284984"/>
            <a:ext cx="58924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Бюджет формировался и исполнялся на основе программно-целевого метода бюджетного планирования. В рамках 21 муниципальной программы, являющихся одним из инструментов долгосрочного бюджетного планирования, основная задача, которого состоит в увязке проводимой бюджетной политики с задачами по созданию условий для долгосрочного устойчивого роста экономики и повышению уровня и качества жизни населения, произведено 98,9 % (1 107 628,4 тыс. рублей) расходов бюджета округа.</a:t>
            </a:r>
            <a:endParaRPr lang="ru-RU" sz="1400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81917"/>
            <a:ext cx="2388488" cy="150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2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900113" y="328613"/>
            <a:ext cx="74882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b="1" dirty="0">
                <a:ln/>
              </a:rPr>
              <a:t>В соответствии с Бюджетным кодексом РФ исполнение бюджета Первомайского </a:t>
            </a:r>
            <a:r>
              <a:rPr lang="ru-RU" b="1" dirty="0" smtClean="0">
                <a:ln/>
              </a:rPr>
              <a:t>округа </a:t>
            </a:r>
            <a:r>
              <a:rPr lang="ru-RU" b="1" dirty="0">
                <a:ln/>
              </a:rPr>
              <a:t>основано на реализации муниципальных программах Первомайского </a:t>
            </a:r>
            <a:r>
              <a:rPr lang="ru-RU" b="1" dirty="0" smtClean="0">
                <a:ln/>
              </a:rPr>
              <a:t>округа </a:t>
            </a:r>
            <a:r>
              <a:rPr lang="ru-RU" b="1" dirty="0">
                <a:ln/>
              </a:rPr>
              <a:t>Тамбовской области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544031"/>
              </p:ext>
            </p:extLst>
          </p:nvPr>
        </p:nvGraphicFramePr>
        <p:xfrm>
          <a:off x="557213" y="1401065"/>
          <a:ext cx="7848601" cy="46439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0411"/>
                <a:gridCol w="5073532"/>
                <a:gridCol w="1072329"/>
                <a:gridCol w="1072329"/>
              </a:tblGrid>
              <a:tr h="3717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+mj-lt"/>
                        </a:rPr>
                        <a:t>Номер</a:t>
                      </a:r>
                    </a:p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+mj-lt"/>
                        </a:rPr>
                        <a:t>программы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Наименование муниципальной программы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Утверждено на 2024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Исполнено</a:t>
                      </a:r>
                      <a:r>
                        <a:rPr lang="ru-RU" sz="1100" u="none" strike="noStrike" baseline="0" dirty="0" smtClean="0">
                          <a:effectLst/>
                          <a:latin typeface="+mj-lt"/>
                        </a:rPr>
                        <a:t> 2024 год</a:t>
                      </a:r>
                      <a:endParaRPr lang="ru-RU" sz="1100" u="none" strike="noStrike" dirty="0" smtClean="0">
                        <a:effectLst/>
                        <a:latin typeface="+mj-lt"/>
                      </a:endParaRPr>
                    </a:p>
                  </a:txBody>
                  <a:tcPr marL="3036" marR="3036" marT="30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Муниципальная программа Первомайского района "Оказание содействия добровольному переселению соотечественников, проживающих за рубежом</a:t>
                      </a:r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5,0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+mj-lt"/>
                        </a:rPr>
                        <a:t>5</a:t>
                      </a:r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,0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j-lt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Муниципальная программа </a:t>
                      </a:r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Первомайского муниципального округа Тамбовской области "Эффективное </a:t>
                      </a:r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управление финансами и оптимизация муниципального долга</a:t>
                      </a:r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9 995,2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9 014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Муниципальная программа 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Первомайского муниципального округа Тамбовской области </a:t>
                      </a:r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"Развитие </a:t>
                      </a:r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образования Первомайского </a:t>
                      </a:r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муниципального</a:t>
                      </a:r>
                      <a:r>
                        <a:rPr lang="ru-RU" sz="1100" u="none" strike="noStrike" baseline="0" dirty="0" smtClean="0">
                          <a:effectLst/>
                          <a:latin typeface="+mj-lt"/>
                        </a:rPr>
                        <a:t> округа</a:t>
                      </a:r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700 351,8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697 615,3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j-lt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Муниципальная программа </a:t>
                      </a:r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Первомайского муниципального округа Тамбовской области "Экономическое </a:t>
                      </a:r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развитие и инновационная экономика</a:t>
                      </a:r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132 466,6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129 626,3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j-lt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Муниципальная программа </a:t>
                      </a:r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Первомайского муниципального округа Тамбовской области  </a:t>
                      </a:r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"Социальная поддержка граждан</a:t>
                      </a:r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10 086,3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9 847,6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j-lt"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Муниципальная программа Первомайского </a:t>
                      </a:r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муниципального округа Тамбовской области </a:t>
                      </a:r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"Развитие </a:t>
                      </a:r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культуры"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48 648,3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47 618,0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9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Муниципальная программа Первомайского муниципального округа Тамбовской области "Формирование современной городской среды на территории Первомайского муниципального округа Тамбовской области"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75 648,3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71 729,7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9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Муниципальная программа Первомайского муниципального округа Тамбовской области "Развитие транспортной системы и дорожного хозяйства Первомайского муниципального округа Тамбовской области"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109 025,9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105 899,1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Муниципальная программа Первомайского муниципального округа Тамбовской области "Обеспечение доступным и комфортным жильем и коммунальными услугами граждан Первомайского муниципального округа Тамбовской области"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3 742,2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3742,2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Муниципальная программа Первомайского муниципального округа Тамбовской области "Развитие физической культуры, спорта и туризма"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755,0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755,0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380312" y="1121138"/>
            <a:ext cx="10869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ыс. рублей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243450"/>
              </p:ext>
            </p:extLst>
          </p:nvPr>
        </p:nvGraphicFramePr>
        <p:xfrm>
          <a:off x="539552" y="260648"/>
          <a:ext cx="8007349" cy="6252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5089"/>
                <a:gridCol w="5061000"/>
                <a:gridCol w="1165630"/>
                <a:gridCol w="1165630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Номер программы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Наименование муниципальной программы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Утверждено на 2024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Исполнено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2024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4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Муниципальная программа Первомайского муниципального округа Тамбовской области "Информационное обеспечение управления недвижимостью, реформирования и регулирования земельных и имущественных отношений в Первомайском 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4 156,6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4 027,4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1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Муниципальная программа Первомайского муниципального округа Тамбовской области "Охрана окружающей среды, воспроизводство и использование природных ресурсов Первомайского муниципального округа Тамбовской области"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1 269,7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1 140,3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Муниципальная программа Первомайского муниципального округа Тамбовской области "Комплексное развитие систем коммунальной инфраструктуры Первомайского муниципального округа"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9</a:t>
                      </a:r>
                      <a:r>
                        <a:rPr lang="ru-RU" sz="1100" b="0" i="0" u="none" strike="noStrike" baseline="0" dirty="0" smtClean="0">
                          <a:effectLst/>
                          <a:latin typeface="+mj-lt"/>
                        </a:rPr>
                        <a:t> 994,4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9 081,8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Муниципальная программа Первомайского муниципального округа Тамбовской области "Патриотическое воспитание граждан Первомайского муниципального округа Тамбовской области"</a:t>
                      </a:r>
                    </a:p>
                  </a:txBody>
                  <a:tcPr marL="3036" marR="3036" marT="3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30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29,9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Муниципальная программа Первомайского муниципального округа Тамбовской области  "Информационное общество"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4</a:t>
                      </a:r>
                      <a:r>
                        <a:rPr lang="ru-RU" sz="1100" b="0" i="0" u="none" strike="noStrike" baseline="0" dirty="0" smtClean="0">
                          <a:effectLst/>
                          <a:latin typeface="+mj-lt"/>
                        </a:rPr>
                        <a:t> 805,0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4 489,2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Муниципальная программа Первомайского муниципального округа Тамбовской области "Развитие сельского хозяйства и регулирования рынков сельскохозяйственной продукции, сырья и продовольствия Первомайского муниципального округа"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564,1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556,2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Муниципальная программа Первомайского муниципального округа Тамбовской области "Обеспечение безопасности населения Первомайского муниципального округа Тамбовской области и противодействие преступности"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6 942,3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6 488,8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9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Муниципальная программа Первомайского муниципального округа Тамбовской области "Защита населения и территорий от чрезвычайных ситуаций, обеспечение пожарной безопасности и безопасности людей на водных объектах в Первомайском муниципальном округе Тамбовской области"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5 626,9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5 620,4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Муниципальная программа Первомайского муниципального округа Тамбовской области "Доступная среда"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318,3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318,3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9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Муниципальная программа по укреплению здоровья, увеличению периода активного долголетия и продолжительности здоровой жизни граждан старшего поколения в Первомайском муниципальном округе Тамбовской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15,0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15,0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Муниципальная программа "Укрепление общественного здоровья населения Первомайского муниципального округа Тамбовской области"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036" marR="3036" marT="30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1 124 501,5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j-lt"/>
                        </a:rPr>
                        <a:t>1 107 628,4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443216"/>
              </p:ext>
            </p:extLst>
          </p:nvPr>
        </p:nvGraphicFramePr>
        <p:xfrm>
          <a:off x="539750" y="671513"/>
          <a:ext cx="8064698" cy="54937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8274"/>
                <a:gridCol w="1296144"/>
                <a:gridCol w="1224136"/>
                <a:gridCol w="1296144"/>
              </a:tblGrid>
              <a:tr h="7370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1" marR="5531" marT="55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Утверждено 2024 </a:t>
                      </a:r>
                      <a:r>
                        <a:rPr lang="ru-RU" sz="1200" u="none" strike="noStrike" dirty="0">
                          <a:effectLst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1" marR="5531" marT="55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Исполнено 2024 </a:t>
                      </a:r>
                      <a:r>
                        <a:rPr lang="ru-RU" sz="1200" u="none" strike="noStrike" dirty="0">
                          <a:effectLst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1" marR="5531" marT="55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исполнения к </a:t>
                      </a:r>
                      <a:r>
                        <a:rPr lang="ru-RU" sz="1200" u="none" strike="noStrike" dirty="0" smtClean="0">
                          <a:effectLst/>
                        </a:rPr>
                        <a:t>плановым назначениям 2024 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1" marR="5531" marT="55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23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187 844,3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181 471,1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96,6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НАЦИОНАЛЬНАЯ ОБОРОНА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1 070,5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947,8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88,5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25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38,1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42,7</a:t>
                      </a: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НАЦИОНАЛЬНАЯ ЭКОНОМИКА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112 649,9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109 515,1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ЖИЛИЩНО-КОММУНАЛЬНОЕ ХОЗЯЙСТВО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82 623,3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77 771,5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ОХРАНА ОКРУЖАЮЩЕЙ СРЕДЫ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1 269,7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1 140,3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ОБРАЗОВАНИЕ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654 214,6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652 706,3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КУЛЬТУРА, КИНЕМАТОГРАФИЯ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62 056,1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61 023,3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98,3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СОЦИАЛЬНАЯ ПОЛИТИКА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35 687,4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34 305,5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КУЛЬТУРА И СПОРТ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779,0</a:t>
                      </a: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Результат исполнения бюджета (дефицит </a:t>
                      </a:r>
                      <a:r>
                        <a:rPr lang="ru-RU" sz="1100" u="none" strike="noStrike" dirty="0" smtClean="0">
                          <a:effectLst/>
                        </a:rPr>
                        <a:t>"-", </a:t>
                      </a:r>
                      <a:r>
                        <a:rPr lang="ru-RU" sz="1100" u="none" strike="noStrike" dirty="0">
                          <a:effectLst/>
                        </a:rPr>
                        <a:t>профицит "+")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33 504,3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6 666,8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Расходы бюджета - ИТОГО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1 138 309,2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1 119 697,9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98,4</a:t>
                      </a:r>
                    </a:p>
                  </a:txBody>
                  <a:tcPr marL="5531" marR="5531" marT="5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706" name="TextBox 2"/>
          <p:cNvSpPr txBox="1">
            <a:spLocks noChangeArrowheads="1"/>
          </p:cNvSpPr>
          <p:nvPr/>
        </p:nvSpPr>
        <p:spPr bwMode="auto">
          <a:xfrm>
            <a:off x="1439069" y="194384"/>
            <a:ext cx="6624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b="1" dirty="0">
                <a:ln/>
                <a:solidFill>
                  <a:prstClr val="black"/>
                </a:solidFill>
              </a:rPr>
              <a:t>Расходы бюджета Первомайского </a:t>
            </a:r>
            <a:r>
              <a:rPr lang="ru-RU" b="1" dirty="0" smtClean="0">
                <a:ln/>
                <a:solidFill>
                  <a:prstClr val="black"/>
                </a:solidFill>
              </a:rPr>
              <a:t>округа </a:t>
            </a:r>
            <a:endParaRPr lang="ru-RU" b="1" dirty="0">
              <a:ln/>
              <a:solidFill>
                <a:prstClr val="black"/>
              </a:solidFill>
            </a:endParaRPr>
          </a:p>
        </p:txBody>
      </p:sp>
      <p:sp>
        <p:nvSpPr>
          <p:cNvPr id="25707" name="TextBox 3"/>
          <p:cNvSpPr txBox="1">
            <a:spLocks noChangeArrowheads="1"/>
          </p:cNvSpPr>
          <p:nvPr/>
        </p:nvSpPr>
        <p:spPr bwMode="auto">
          <a:xfrm>
            <a:off x="7451725" y="412750"/>
            <a:ext cx="1223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53028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57" y="2348880"/>
            <a:ext cx="5580112" cy="424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468313" y="115888"/>
            <a:ext cx="828040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i="1" dirty="0" smtClean="0">
                <a:latin typeface="+mn-lt"/>
              </a:rPr>
              <a:t>В 2024 году большая часть расходов бюджета Первомайского муниципального округа  направлена на финансовое обеспечение: «Образование» (58,3 % - 652 706,3 тыс. рублей), «Общегосударственные вопросы» (16,2 % - 181 471,1 тыс. рублей ), </a:t>
            </a:r>
            <a:r>
              <a:rPr lang="ru-RU" altLang="ru-RU" sz="2000" b="1" i="1" dirty="0">
                <a:latin typeface="+mn-lt"/>
              </a:rPr>
              <a:t>«Национальная экономика» (9,8% - 109 515,1 тыс. рублей</a:t>
            </a:r>
            <a:r>
              <a:rPr lang="ru-RU" altLang="ru-RU" sz="2000" b="1" i="1" dirty="0" smtClean="0">
                <a:latin typeface="+mn-lt"/>
              </a:rPr>
              <a:t>), </a:t>
            </a:r>
            <a:r>
              <a:rPr lang="ru-RU" altLang="ru-RU" sz="2000" b="1" i="1" dirty="0">
                <a:latin typeface="+mn-lt"/>
              </a:rPr>
              <a:t>«Жилищно-коммунальное </a:t>
            </a:r>
            <a:r>
              <a:rPr lang="ru-RU" altLang="ru-RU" sz="2000" b="1" i="1" dirty="0" smtClean="0">
                <a:latin typeface="+mn-lt"/>
              </a:rPr>
              <a:t>хозяйство</a:t>
            </a:r>
            <a:r>
              <a:rPr lang="ru-RU" altLang="ru-RU" sz="2000" b="1" i="1" dirty="0">
                <a:latin typeface="+mn-lt"/>
              </a:rPr>
              <a:t> </a:t>
            </a:r>
            <a:r>
              <a:rPr lang="ru-RU" altLang="ru-RU" sz="2000" b="1" i="1" dirty="0" smtClean="0">
                <a:latin typeface="+mn-lt"/>
              </a:rPr>
              <a:t> (7,0 </a:t>
            </a:r>
            <a:r>
              <a:rPr lang="ru-RU" altLang="ru-RU" sz="2000" b="1" i="1" dirty="0">
                <a:latin typeface="+mn-lt"/>
              </a:rPr>
              <a:t>% - 77 771,5 тыс. рублей</a:t>
            </a:r>
            <a:r>
              <a:rPr lang="ru-RU" altLang="ru-RU" sz="2000" b="1" i="1" dirty="0" smtClean="0">
                <a:latin typeface="+mn-lt"/>
              </a:rPr>
              <a:t>), «Культура, кинематография»                       (5,5 % - 61 023,3 тыс. рублей), рублей)</a:t>
            </a:r>
            <a:endParaRPr lang="ru-RU" altLang="ru-RU" i="1" dirty="0" smtClean="0">
              <a:latin typeface="Arial" pitchFamily="34" charset="0"/>
            </a:endParaRPr>
          </a:p>
          <a:p>
            <a:pPr eaLnBrk="1" hangingPunct="1">
              <a:defRPr/>
            </a:pPr>
            <a:endParaRPr lang="ru-RU" altLang="ru-RU" i="1" dirty="0" smtClean="0">
              <a:latin typeface="Arial" pitchFamily="34" charset="0"/>
            </a:endParaRPr>
          </a:p>
          <a:p>
            <a:pPr eaLnBrk="1" hangingPunct="1">
              <a:defRPr/>
            </a:pPr>
            <a:endParaRPr lang="ru-RU" altLang="ru-RU" i="1" dirty="0" smtClean="0">
              <a:latin typeface="Arial" pitchFamily="34" charset="0"/>
            </a:endParaRPr>
          </a:p>
          <a:p>
            <a:pPr eaLnBrk="1" hangingPunct="1">
              <a:defRPr/>
            </a:pPr>
            <a:endParaRPr lang="ru-RU" altLang="ru-RU" i="1" dirty="0" smtClean="0">
              <a:latin typeface="Arial" pitchFamily="34" charset="0"/>
            </a:endParaRPr>
          </a:p>
          <a:p>
            <a:pPr eaLnBrk="1" hangingPunct="1">
              <a:defRPr/>
            </a:pPr>
            <a:endParaRPr lang="ru-RU" altLang="ru-RU" i="1" dirty="0" smtClean="0">
              <a:latin typeface="Arial" pitchFamily="34" charset="0"/>
            </a:endParaRPr>
          </a:p>
          <a:p>
            <a:pPr eaLnBrk="1" hangingPunct="1">
              <a:defRPr/>
            </a:pPr>
            <a:endParaRPr lang="ru-RU" altLang="ru-RU" dirty="0" smtClean="0">
              <a:latin typeface="Arial" pitchFamily="34" charset="0"/>
            </a:endParaRPr>
          </a:p>
          <a:p>
            <a:pPr eaLnBrk="1" hangingPunct="1">
              <a:defRPr/>
            </a:pPr>
            <a:endParaRPr lang="ru-RU" altLang="ru-RU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692150"/>
            <a:ext cx="3347864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147" name="Rectangle 5"/>
          <p:cNvSpPr txBox="1">
            <a:spLocks noChangeArrowheads="1"/>
          </p:cNvSpPr>
          <p:nvPr/>
        </p:nvSpPr>
        <p:spPr bwMode="auto">
          <a:xfrm>
            <a:off x="9525" y="692150"/>
            <a:ext cx="5858619" cy="6381750"/>
          </a:xfrm>
          <a:prstGeom prst="rect">
            <a:avLst/>
          </a:prstGeom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Дорогие жители</a:t>
            </a:r>
          </a:p>
          <a:p>
            <a:pPr algn="ctr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 Первомайского округа и все, кого</a:t>
            </a:r>
          </a:p>
          <a:p>
            <a:pPr algn="ctr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интересуют общественные финансы!</a:t>
            </a:r>
          </a:p>
          <a:p>
            <a:pPr algn="ctr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endParaRPr lang="ru-RU" sz="2400" b="1" i="1" dirty="0" smtClean="0">
              <a:latin typeface="Times New Roman" pitchFamily="18" charset="0"/>
            </a:endParaRPr>
          </a:p>
          <a:p>
            <a:pPr algn="just">
              <a:defRPr/>
            </a:pPr>
            <a:r>
              <a:rPr lang="ru-RU" sz="1400" i="1" dirty="0" smtClean="0">
                <a:latin typeface="+mn-lt"/>
                <a:cs typeface="Andalus" pitchFamily="18" charset="-78"/>
              </a:rPr>
              <a:t>     </a:t>
            </a:r>
            <a:r>
              <a:rPr lang="ru-RU" sz="1600" i="1" dirty="0" smtClean="0">
                <a:latin typeface="+mn-lt"/>
                <a:cs typeface="Andalus" pitchFamily="18" charset="-78"/>
              </a:rPr>
              <a:t>В целях реализации принципа прозрачности, открытости бюджета и информирования жителей о расходовании средств бюджета разработан «Бюджет для граждан» по исполнению бюджета за 2024 год. Данная информация позволит гражданам составить представление об источниках формирования доходов бюджета Первомайского округа, направлениях расходования бюджетных средств в 2024 году и сделать выводы об эффективности использования бюджетных средств. </a:t>
            </a:r>
          </a:p>
          <a:p>
            <a:pPr algn="just">
              <a:defRPr/>
            </a:pPr>
            <a:r>
              <a:rPr lang="ru-RU" sz="1600" i="1" dirty="0" smtClean="0">
                <a:latin typeface="+mn-lt"/>
                <a:cs typeface="Andalus" pitchFamily="18" charset="-78"/>
              </a:rPr>
              <a:t>     Мы надеемся на заинтересованное внимание жителей Первомайского округа к процессу исполнения бюджета</a:t>
            </a:r>
            <a:r>
              <a:rPr lang="ru-RU" sz="1400" i="1" dirty="0" smtClean="0">
                <a:latin typeface="+mn-lt"/>
                <a:cs typeface="Andalus" pitchFamily="18" charset="-78"/>
              </a:rPr>
              <a:t>.</a:t>
            </a:r>
          </a:p>
          <a:p>
            <a:pPr algn="ctr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endParaRPr lang="ru-RU" altLang="ru-RU" sz="2000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endParaRPr lang="ru-RU" altLang="ru-RU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1115616" y="260350"/>
            <a:ext cx="691276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i="1" dirty="0">
                <a:latin typeface="Arial" pitchFamily="34" charset="0"/>
              </a:rPr>
              <a:t>Обеспечение  дорожной  деятельности Первомайского муниципального </a:t>
            </a:r>
            <a:r>
              <a:rPr lang="ru-RU" altLang="ru-RU" i="1" dirty="0" smtClean="0">
                <a:latin typeface="Arial" pitchFamily="34" charset="0"/>
              </a:rPr>
              <a:t>округа </a:t>
            </a:r>
            <a:r>
              <a:rPr lang="ru-RU" altLang="ru-RU" i="1" dirty="0">
                <a:latin typeface="Arial" pitchFamily="34" charset="0"/>
              </a:rPr>
              <a:t>осуществляется посредством формирования и использования средств</a:t>
            </a:r>
            <a:r>
              <a:rPr lang="ru-RU" altLang="ru-RU" b="1" i="1" dirty="0">
                <a:latin typeface="Arial" pitchFamily="34" charset="0"/>
              </a:rPr>
              <a:t> ДОРОЖНОГО ФОНДА</a:t>
            </a:r>
            <a:r>
              <a:rPr lang="en-US" altLang="ru-RU" b="1" i="1" dirty="0">
                <a:latin typeface="Arial" pitchFamily="34" charset="0"/>
              </a:rPr>
              <a:t> </a:t>
            </a:r>
            <a:r>
              <a:rPr lang="ru-RU" altLang="ru-RU" i="1" dirty="0">
                <a:latin typeface="Arial" pitchFamily="34" charset="0"/>
              </a:rPr>
              <a:t>в размере </a:t>
            </a:r>
            <a:r>
              <a:rPr lang="ru-RU" altLang="ru-RU" i="1" dirty="0" smtClean="0">
                <a:latin typeface="Arial" pitchFamily="34" charset="0"/>
              </a:rPr>
              <a:t>93 450,4 тыс. рублей </a:t>
            </a:r>
            <a:r>
              <a:rPr lang="ru-RU" altLang="ru-RU" i="1" dirty="0">
                <a:latin typeface="Arial" pitchFamily="34" charset="0"/>
              </a:rPr>
              <a:t>в </a:t>
            </a:r>
            <a:r>
              <a:rPr lang="ru-RU" altLang="ru-RU" i="1" dirty="0" smtClean="0">
                <a:latin typeface="Arial" pitchFamily="34" charset="0"/>
              </a:rPr>
              <a:t>2024 </a:t>
            </a:r>
            <a:r>
              <a:rPr lang="ru-RU" altLang="ru-RU" i="1" dirty="0">
                <a:latin typeface="Arial" pitchFamily="34" charset="0"/>
              </a:rPr>
              <a:t>году.</a:t>
            </a:r>
          </a:p>
          <a:p>
            <a:pPr algn="ctr" eaLnBrk="1" hangingPunct="1"/>
            <a:endParaRPr lang="ru-RU" i="1" dirty="0">
              <a:solidFill>
                <a:srgbClr val="FFFF00"/>
              </a:solidFill>
              <a:latin typeface="Arial" pitchFamily="34" charset="0"/>
            </a:endParaRPr>
          </a:p>
          <a:p>
            <a:pPr algn="ctr" eaLnBrk="1" hangingPunct="1"/>
            <a:endParaRPr lang="ru-RU" altLang="ru-RU" sz="1400" i="1" dirty="0">
              <a:latin typeface="Arial" pitchFamily="34" charset="0"/>
            </a:endParaRPr>
          </a:p>
        </p:txBody>
      </p:sp>
      <p:sp>
        <p:nvSpPr>
          <p:cNvPr id="29699" name="Rectangle 12"/>
          <p:cNvSpPr>
            <a:spLocks noChangeArrowheads="1"/>
          </p:cNvSpPr>
          <p:nvPr/>
        </p:nvSpPr>
        <p:spPr bwMode="auto">
          <a:xfrm>
            <a:off x="539749" y="1970088"/>
            <a:ext cx="8208715" cy="3744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pic>
        <p:nvPicPr>
          <p:cNvPr id="29700" name="Picture 6" descr="8_budj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28453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 descr="8_budj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9241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2195513" y="3284538"/>
            <a:ext cx="2024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Arial" pitchFamily="34" charset="0"/>
              </a:rPr>
              <a:t>Доходы ФОНДА</a:t>
            </a: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6516688" y="3141663"/>
            <a:ext cx="2127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Arial" pitchFamily="34" charset="0"/>
              </a:rPr>
              <a:t>Расходы ФОНДА</a:t>
            </a:r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539750" y="4508500"/>
            <a:ext cx="388937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ь"/>
            </a:pPr>
            <a:r>
              <a:rPr lang="ru-RU" altLang="ru-RU" dirty="0">
                <a:latin typeface="Arial" pitchFamily="34" charset="0"/>
              </a:rPr>
              <a:t> </a:t>
            </a:r>
            <a:r>
              <a:rPr lang="ru-RU" altLang="ru-RU" sz="1400" dirty="0">
                <a:latin typeface="Arial" pitchFamily="34" charset="0"/>
              </a:rPr>
              <a:t>акцизы на бензин, дизельное топливо, моторное масло</a:t>
            </a:r>
            <a:r>
              <a:rPr lang="en-US" altLang="ru-RU" sz="1400" dirty="0">
                <a:latin typeface="Arial" pitchFamily="34" charset="0"/>
              </a:rPr>
              <a:t>;</a:t>
            </a:r>
            <a:endParaRPr lang="ru-RU" altLang="ru-RU" sz="1400" dirty="0">
              <a:latin typeface="Arial" pitchFamily="34" charset="0"/>
            </a:endParaRPr>
          </a:p>
          <a:p>
            <a:pPr eaLnBrk="1" hangingPunct="1">
              <a:buFont typeface="Wingdings" pitchFamily="2" charset="2"/>
              <a:buChar char="ь"/>
            </a:pPr>
            <a:r>
              <a:rPr lang="ru-RU" altLang="ru-RU" sz="1400" dirty="0">
                <a:latin typeface="Arial" pitchFamily="34" charset="0"/>
              </a:rPr>
              <a:t> субсидии из регионального дорожного </a:t>
            </a:r>
            <a:r>
              <a:rPr lang="ru-RU" altLang="ru-RU" sz="1400" dirty="0" smtClean="0">
                <a:latin typeface="Arial" pitchFamily="34" charset="0"/>
              </a:rPr>
              <a:t>фонда;</a:t>
            </a:r>
          </a:p>
          <a:p>
            <a:pPr eaLnBrk="1" hangingPunct="1">
              <a:buFont typeface="Wingdings" pitchFamily="2" charset="2"/>
              <a:buChar char="ь"/>
            </a:pPr>
            <a:r>
              <a:rPr lang="ru-RU" altLang="ru-RU" sz="1400" dirty="0" smtClean="0">
                <a:latin typeface="Arial" pitchFamily="34" charset="0"/>
              </a:rPr>
              <a:t> инициативные платежи граждан</a:t>
            </a:r>
            <a:endParaRPr lang="ru-RU" altLang="ru-RU" sz="1400" dirty="0">
              <a:latin typeface="Arial" pitchFamily="34" charset="0"/>
            </a:endParaRPr>
          </a:p>
        </p:txBody>
      </p:sp>
      <p:sp>
        <p:nvSpPr>
          <p:cNvPr id="29705" name="Text Box 11"/>
          <p:cNvSpPr txBox="1">
            <a:spLocks noChangeArrowheads="1"/>
          </p:cNvSpPr>
          <p:nvPr/>
        </p:nvSpPr>
        <p:spPr bwMode="auto">
          <a:xfrm>
            <a:off x="4787900" y="4076700"/>
            <a:ext cx="4130675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ь"/>
            </a:pPr>
            <a:r>
              <a:rPr lang="ru-RU" altLang="ru-RU" dirty="0">
                <a:latin typeface="Arial" pitchFamily="34" charset="0"/>
              </a:rPr>
              <a:t> </a:t>
            </a:r>
            <a:r>
              <a:rPr lang="ru-RU" altLang="ru-RU" sz="1400" dirty="0"/>
              <a:t>Повышение технического уровня существующих  автомобильных дорог;</a:t>
            </a:r>
          </a:p>
          <a:p>
            <a:pPr eaLnBrk="1" hangingPunct="1">
              <a:buFont typeface="Wingdings" pitchFamily="2" charset="2"/>
              <a:buChar char="ь"/>
            </a:pPr>
            <a:r>
              <a:rPr lang="ru-RU" altLang="ru-RU" sz="1400" dirty="0"/>
              <a:t>Увеличение протяженности дорог, общего пользования местного значения, отвечающих нормативным требованиям</a:t>
            </a:r>
            <a:r>
              <a:rPr lang="en-US" altLang="ru-RU" sz="1400" dirty="0"/>
              <a:t>;</a:t>
            </a:r>
            <a:endParaRPr lang="ru-RU" altLang="ru-RU" sz="1400" dirty="0"/>
          </a:p>
          <a:p>
            <a:pPr eaLnBrk="1" hangingPunct="1">
              <a:buFont typeface="Wingdings" pitchFamily="2" charset="2"/>
              <a:buChar char="ь"/>
            </a:pPr>
            <a:r>
              <a:rPr lang="ru-RU" altLang="ru-RU" sz="1400" dirty="0"/>
              <a:t> капитальный ремонт, ремонт и содержание автомобильных дорог</a:t>
            </a:r>
          </a:p>
          <a:p>
            <a:pPr eaLnBrk="1" hangingPunct="1"/>
            <a:endParaRPr lang="ru-RU" alt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1864" y="620688"/>
            <a:ext cx="7560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Проведены работы по асфальтированию дорог по улицам Зои Космодемьянской, Маяковского протяженностью 0,9 км и Мичурина. Работы по асфальтированию выполнены на участках дорог на улицах Героя России А.В. Кондрашкина и в Сенном переулке.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В 2024 году в селе </a:t>
            </a:r>
            <a:r>
              <a:rPr lang="ru-RU" dirty="0" err="1" smtClean="0"/>
              <a:t>Старосеславино</a:t>
            </a:r>
            <a:r>
              <a:rPr lang="ru-RU" dirty="0" smtClean="0"/>
              <a:t> заасфальтирован участок дороги от улицы Советская до сельского кладбища и отремонтирован участок дороги «</a:t>
            </a:r>
            <a:r>
              <a:rPr lang="ru-RU" dirty="0"/>
              <a:t>К</a:t>
            </a:r>
            <a:r>
              <a:rPr lang="ru-RU" dirty="0" smtClean="0"/>
              <a:t>аспий» - Малый </a:t>
            </a:r>
            <a:r>
              <a:rPr lang="ru-RU" dirty="0" err="1" smtClean="0"/>
              <a:t>Снежеток</a:t>
            </a:r>
            <a:r>
              <a:rPr lang="ru-RU" dirty="0" smtClean="0"/>
              <a:t> – Лычное 1,4 км  в границах Чернышевского территориального отдела.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3628563"/>
            <a:ext cx="2713484" cy="246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1423" y="3628563"/>
            <a:ext cx="2715073" cy="246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3144" y="3140968"/>
            <a:ext cx="3438279" cy="228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25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7944" y="666646"/>
            <a:ext cx="432048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   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Муниципальная система образования представлена Первомайской средней общеобразовательной школой с 15 филиалами (кроме того, еще 3 филиала Первомайской                        СОШ реализуют только программу дошкольного образования), детским садом с 5 филиалами                          и 2 организациями дополнительного образования: дом детского творчества, детско-юношеская спортивная школа.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        </a:t>
            </a:r>
          </a:p>
        </p:txBody>
      </p:sp>
      <p:pic>
        <p:nvPicPr>
          <p:cNvPr id="7171" name="Picture 3" descr="C:\Users\rf_07\Desktop\D92KwOhC-2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50270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013176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Охват детей и подростков общим образованием составляет 100%, количество учащихся в общеобразовательных организациях –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2 383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учеников. Всего классов-комплектов –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175.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Средняя наполняемость классов – 14 учащихся.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4643438" y="44450"/>
            <a:ext cx="424338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Программа дошкольного образования на территории  Первомайского округа реализуется  в муниципальном бюджетном дошкольном образовательном учреждение «Первомайский детский сад» и филиалах муниципального бюджетного общеобразовательного  учреждения «Первомайская средняя общеобразовательная школа». Всеми формами  дошкольного образования охвачены 909 детей в возрасте от 1 до 7 лет    </a:t>
            </a:r>
          </a:p>
        </p:txBody>
      </p:sp>
      <p:pic>
        <p:nvPicPr>
          <p:cNvPr id="5122" name="Picture 2" descr="C:\Users\rf_07\Desktop\sJ8x5yPosD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1581349" cy="210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f_07\Desktop\Rpkt8OnFa_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090" y="114379"/>
            <a:ext cx="1581348" cy="210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rf_07\Desktop\IGEYku0Fw_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752" y="3093135"/>
            <a:ext cx="2022570" cy="202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rf_07\Desktop\fpqxsKyt4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040"/>
            <a:ext cx="163111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rf_07\Desktop\HWx5RyK00i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090" y="2595756"/>
            <a:ext cx="162018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rf_07\Desktop\qBSDutNCCX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41168"/>
            <a:ext cx="2518866" cy="141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rf_07\Desktop\k332NyjIfX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30" y="1542649"/>
            <a:ext cx="1509910" cy="201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rf_07\Desktop\xxNuBrOq66U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605" y="4362097"/>
            <a:ext cx="2660526" cy="199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0090" y="3861048"/>
            <a:ext cx="2486086" cy="248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60647"/>
            <a:ext cx="88569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 smtClean="0">
                <a:solidFill>
                  <a:schemeClr val="accent1"/>
                </a:solidFill>
              </a:rPr>
              <a:t>    </a:t>
            </a:r>
            <a:r>
              <a:rPr lang="ru-RU" sz="1400" b="1" dirty="0" smtClean="0">
                <a:solidFill>
                  <a:schemeClr val="accent1"/>
                </a:solidFill>
              </a:rPr>
              <a:t>в 2024 году </a:t>
            </a:r>
            <a:r>
              <a:rPr lang="ru-RU" sz="1400" b="1" dirty="0">
                <a:solidFill>
                  <a:schemeClr val="accent1"/>
                </a:solidFill>
              </a:rPr>
              <a:t>о</a:t>
            </a:r>
            <a:r>
              <a:rPr lang="ru-RU" sz="1400" b="1" dirty="0" smtClean="0">
                <a:solidFill>
                  <a:schemeClr val="accent1"/>
                </a:solidFill>
              </a:rPr>
              <a:t>бразовательные   </a:t>
            </a:r>
            <a:r>
              <a:rPr lang="ru-RU" sz="1400" b="1" dirty="0">
                <a:solidFill>
                  <a:schemeClr val="accent1"/>
                </a:solidFill>
              </a:rPr>
              <a:t>организации    активно   </a:t>
            </a:r>
            <a:r>
              <a:rPr lang="ru-RU" sz="1400" b="1" dirty="0" smtClean="0">
                <a:solidFill>
                  <a:schemeClr val="accent1"/>
                </a:solidFill>
              </a:rPr>
              <a:t>участвуют в  </a:t>
            </a:r>
            <a:r>
              <a:rPr lang="ru-RU" sz="1400" b="1" dirty="0">
                <a:solidFill>
                  <a:schemeClr val="accent1"/>
                </a:solidFill>
              </a:rPr>
              <a:t>госпрограмме «Модернизация школьных систем образования» в рамках проекта «Развитие образования</a:t>
            </a:r>
            <a:r>
              <a:rPr lang="ru-RU" sz="1400" b="1" dirty="0" smtClean="0">
                <a:solidFill>
                  <a:schemeClr val="accent1"/>
                </a:solidFill>
              </a:rPr>
              <a:t>».</a:t>
            </a:r>
            <a:r>
              <a:rPr lang="ru-RU" sz="1400" b="1" dirty="0">
                <a:solidFill>
                  <a:schemeClr val="accent1"/>
                </a:solidFill>
              </a:rPr>
              <a:t> </a:t>
            </a:r>
            <a:endParaRPr lang="ru-RU" sz="1400" b="1" dirty="0" smtClean="0">
              <a:solidFill>
                <a:schemeClr val="accent1"/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accent1"/>
                </a:solidFill>
              </a:rPr>
              <a:t>     Капитально отремонтирован филиал Первомайской </a:t>
            </a:r>
            <a:r>
              <a:rPr lang="ru-RU" sz="1400" b="1" dirty="0">
                <a:solidFill>
                  <a:schemeClr val="accent1"/>
                </a:solidFill>
              </a:rPr>
              <a:t>школы </a:t>
            </a:r>
            <a:r>
              <a:rPr lang="ru-RU" sz="1400" b="1" dirty="0" smtClean="0">
                <a:solidFill>
                  <a:schemeClr val="accent1"/>
                </a:solidFill>
              </a:rPr>
              <a:t>в </a:t>
            </a:r>
            <a:r>
              <a:rPr lang="ru-RU" sz="1400" b="1" dirty="0" err="1" smtClean="0">
                <a:solidFill>
                  <a:schemeClr val="accent1"/>
                </a:solidFill>
              </a:rPr>
              <a:t>с.Иловай</a:t>
            </a:r>
            <a:r>
              <a:rPr lang="ru-RU" sz="1400" b="1" dirty="0" smtClean="0">
                <a:solidFill>
                  <a:schemeClr val="accent1"/>
                </a:solidFill>
              </a:rPr>
              <a:t>-Дмитриевское.</a:t>
            </a:r>
          </a:p>
          <a:p>
            <a:pPr algn="just"/>
            <a:r>
              <a:rPr lang="ru-RU" sz="1400" b="1" dirty="0" smtClean="0">
                <a:solidFill>
                  <a:schemeClr val="accent1"/>
                </a:solidFill>
              </a:rPr>
              <a:t>     Капремонт филиала </a:t>
            </a:r>
            <a:r>
              <a:rPr lang="ru-RU" sz="1400" b="1" dirty="0">
                <a:solidFill>
                  <a:schemeClr val="accent1"/>
                </a:solidFill>
              </a:rPr>
              <a:t>Первомайской школы </a:t>
            </a:r>
            <a:r>
              <a:rPr lang="ru-RU" sz="1400" b="1" dirty="0" smtClean="0">
                <a:solidFill>
                  <a:schemeClr val="accent1"/>
                </a:solidFill>
              </a:rPr>
              <a:t>в селе </a:t>
            </a:r>
            <a:r>
              <a:rPr lang="ru-RU" sz="1400" b="1" dirty="0" err="1" smtClean="0">
                <a:solidFill>
                  <a:schemeClr val="accent1"/>
                </a:solidFill>
              </a:rPr>
              <a:t>Старосеславино</a:t>
            </a:r>
            <a:r>
              <a:rPr lang="ru-RU" sz="1400" b="1" dirty="0" smtClean="0">
                <a:solidFill>
                  <a:schemeClr val="accent1"/>
                </a:solidFill>
              </a:rPr>
              <a:t> выполнен наполовину.</a:t>
            </a:r>
            <a:endParaRPr lang="ru-RU" sz="1400" b="1" dirty="0">
              <a:solidFill>
                <a:schemeClr val="accent1"/>
              </a:solidFill>
            </a:endParaRPr>
          </a:p>
          <a:p>
            <a:pPr algn="just"/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    </a:t>
            </a:r>
            <a:r>
              <a:rPr lang="ru-RU" sz="1400" b="1" dirty="0" smtClean="0">
                <a:solidFill>
                  <a:schemeClr val="accent1"/>
                </a:solidFill>
              </a:rPr>
              <a:t>Центр </a:t>
            </a:r>
            <a:r>
              <a:rPr lang="ru-RU" sz="1400" b="1" dirty="0">
                <a:solidFill>
                  <a:schemeClr val="accent1"/>
                </a:solidFill>
              </a:rPr>
              <a:t>практической подготовки по разработке, производству и эксплуатации беспилотных авиационных систем появились в первом корпусе школы. Новую программу школьники будут осваивать в рамках нацпроекта «Беспилотные авиационные </a:t>
            </a:r>
            <a:r>
              <a:rPr lang="ru-RU" sz="1400" b="1" dirty="0" smtClean="0">
                <a:solidFill>
                  <a:schemeClr val="accent1"/>
                </a:solidFill>
              </a:rPr>
              <a:t>системы».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400" b="1" dirty="0">
                <a:solidFill>
                  <a:schemeClr val="accent1"/>
                </a:solidFill>
              </a:rPr>
              <a:t> </a:t>
            </a:r>
            <a:r>
              <a:rPr lang="ru-RU" sz="1400" b="1" dirty="0" smtClean="0">
                <a:solidFill>
                  <a:schemeClr val="accent1"/>
                </a:solidFill>
              </a:rPr>
              <a:t>    В </a:t>
            </a:r>
            <a:r>
              <a:rPr lang="ru-RU" sz="1400" b="1" dirty="0">
                <a:solidFill>
                  <a:schemeClr val="accent1"/>
                </a:solidFill>
              </a:rPr>
              <a:t>рамках федерального проекта «Успех каждого ребёнка» национального проекта «Образование» были открыты новые места естественно-научной, туристско-краеведческой и социально-гуманитарной направленностей в Первомайской школе и Доме детского творчества. </a:t>
            </a:r>
            <a:endParaRPr lang="ru-RU" sz="1400" b="1" dirty="0" smtClean="0">
              <a:solidFill>
                <a:schemeClr val="accent1"/>
              </a:solidFill>
            </a:endParaRPr>
          </a:p>
          <a:p>
            <a:pPr algn="just"/>
            <a:r>
              <a:rPr lang="ru-RU" sz="1400" b="1" dirty="0">
                <a:solidFill>
                  <a:schemeClr val="accent1"/>
                </a:solidFill>
              </a:rPr>
              <a:t> </a:t>
            </a:r>
            <a:r>
              <a:rPr lang="ru-RU" sz="1400" b="1" dirty="0" smtClean="0">
                <a:solidFill>
                  <a:schemeClr val="accent1"/>
                </a:solidFill>
              </a:rPr>
              <a:t>    В </a:t>
            </a:r>
            <a:r>
              <a:rPr lang="ru-RU" sz="1400" b="1" dirty="0">
                <a:solidFill>
                  <a:schemeClr val="accent1"/>
                </a:solidFill>
              </a:rPr>
              <a:t>рамках проекта «Цифровая образовательная среда» </a:t>
            </a:r>
            <a:r>
              <a:rPr lang="ru-RU" sz="1400" b="1" dirty="0" smtClean="0">
                <a:solidFill>
                  <a:schemeClr val="accent1"/>
                </a:solidFill>
              </a:rPr>
              <a:t>обновлена материально-техническая база </a:t>
            </a:r>
            <a:r>
              <a:rPr lang="ru-RU" sz="1400" b="1" dirty="0">
                <a:solidFill>
                  <a:schemeClr val="accent1"/>
                </a:solidFill>
              </a:rPr>
              <a:t>оборудованием, средствами обучения и воспитания. Четыре школы округа получили новое современное компьютерное оборудование (</a:t>
            </a:r>
            <a:r>
              <a:rPr lang="ru-RU" sz="1400" b="1" dirty="0" smtClean="0">
                <a:solidFill>
                  <a:schemeClr val="accent1"/>
                </a:solidFill>
              </a:rPr>
              <a:t>ноутбуки, интерактивная </a:t>
            </a:r>
            <a:r>
              <a:rPr lang="ru-RU" sz="1400" b="1" dirty="0">
                <a:solidFill>
                  <a:schemeClr val="accent1"/>
                </a:solidFill>
              </a:rPr>
              <a:t>панель,  многофункциональное устройство</a:t>
            </a:r>
            <a:r>
              <a:rPr lang="ru-RU" sz="1400" b="1" dirty="0" smtClean="0">
                <a:solidFill>
                  <a:schemeClr val="accent1"/>
                </a:solidFill>
              </a:rPr>
              <a:t>).</a:t>
            </a:r>
            <a:endParaRPr lang="ru-RU" sz="14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rf_07\Desktop\F6ZKflqK7G3Sw2kEHQ7g8fDIZmE1DYoIryJqWgZJSO-yg3mh6TDb58OGlPmdBJCZoMt7Vda3b8X85QY7-YfAhxM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28824"/>
            <a:ext cx="3456385" cy="248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f_07\Desktop\BrtvzXjoGkKTKiIYOlCTYAaCrc7B8U176o8ldvEqeRiciV8Y4DXfv5T6CgD725FGZ7BbAnN-JVnSuX39MX1oo26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292" y="3717032"/>
            <a:ext cx="2726507" cy="225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0031" y="332656"/>
            <a:ext cx="402614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3224511"/>
            <a:ext cx="4035029" cy="30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0031" y="3231178"/>
            <a:ext cx="4026140" cy="301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45005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Задача по созданию необходимых условий для полноценного культурного отдыха и здорового образа жизни в округе возложена на Центральный Дом культуры с 15 филиалами сельских клубных учреждений, Центральную библиотеку, детскую библиотеку и 19 филиалов сельских библиотек, Детскую школу искусств и Первомайский краеведческий музей.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9" name="Picture 17" descr="https://pp.userapi.com/c629515/v629515648/1f52d/lSab7Flly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5" y="239341"/>
            <a:ext cx="3313113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5250" y="2508484"/>
            <a:ext cx="3612337" cy="243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6100" y="4479062"/>
            <a:ext cx="403244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457" y="4449004"/>
            <a:ext cx="3632464" cy="222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3466" y="2348880"/>
            <a:ext cx="3239193" cy="242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1" y="239341"/>
            <a:ext cx="50405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err="1">
                <a:solidFill>
                  <a:schemeClr val="accent1">
                    <a:lumMod val="50000"/>
                  </a:schemeClr>
                </a:solidFill>
              </a:rPr>
              <a:t>Для</a:t>
            </a:r>
            <a:r>
              <a:rPr lang="de-DE" sz="16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600" i="1" dirty="0" err="1">
                <a:solidFill>
                  <a:schemeClr val="accent1">
                    <a:lumMod val="50000"/>
                  </a:schemeClr>
                </a:solidFill>
              </a:rPr>
              <a:t>организации</a:t>
            </a:r>
            <a:r>
              <a:rPr lang="de-DE" sz="1600" i="1" dirty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de-DE" sz="1600" i="1" dirty="0" err="1">
                <a:solidFill>
                  <a:schemeClr val="accent1">
                    <a:lumMod val="50000"/>
                  </a:schemeClr>
                </a:solidFill>
              </a:rPr>
              <a:t>проведения</a:t>
            </a:r>
            <a:r>
              <a:rPr lang="de-DE" sz="16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600" i="1" dirty="0" err="1">
                <a:solidFill>
                  <a:schemeClr val="accent1">
                    <a:lumMod val="50000"/>
                  </a:schemeClr>
                </a:solidFill>
              </a:rPr>
              <a:t>спортивно</a:t>
            </a:r>
            <a:r>
              <a:rPr lang="de-DE" sz="1600" i="1" dirty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de-DE" sz="1600" i="1" dirty="0" err="1">
                <a:solidFill>
                  <a:schemeClr val="accent1">
                    <a:lumMod val="50000"/>
                  </a:schemeClr>
                </a:solidFill>
              </a:rPr>
              <a:t>массовой</a:t>
            </a:r>
            <a:r>
              <a:rPr lang="de-DE" sz="1600" i="1" dirty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de-DE" sz="1600" i="1" dirty="0" err="1">
                <a:solidFill>
                  <a:schemeClr val="accent1">
                    <a:lumMod val="50000"/>
                  </a:schemeClr>
                </a:solidFill>
              </a:rPr>
              <a:t>физкультурно</a:t>
            </a:r>
            <a:r>
              <a:rPr lang="de-DE" sz="1600" i="1" dirty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de-DE" sz="1600" i="1" dirty="0" err="1">
                <a:solidFill>
                  <a:schemeClr val="accent1">
                    <a:lumMod val="50000"/>
                  </a:schemeClr>
                </a:solidFill>
              </a:rPr>
              <a:t>оздоровительной</a:t>
            </a:r>
            <a:r>
              <a:rPr lang="de-DE" sz="16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600" i="1" dirty="0" err="1">
                <a:solidFill>
                  <a:schemeClr val="accent1">
                    <a:lumMod val="50000"/>
                  </a:schemeClr>
                </a:solidFill>
              </a:rPr>
              <a:t>работы</a:t>
            </a:r>
            <a:r>
              <a:rPr lang="de-DE" sz="1600" i="1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округе</a:t>
            </a:r>
            <a:r>
              <a:rPr lang="de-DE" sz="16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600" i="1" dirty="0" err="1">
                <a:solidFill>
                  <a:schemeClr val="accent1">
                    <a:lumMod val="50000"/>
                  </a:schemeClr>
                </a:solidFill>
              </a:rPr>
              <a:t>име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ю</a:t>
            </a:r>
            <a:r>
              <a:rPr lang="de-DE" sz="1600" i="1" dirty="0" err="1">
                <a:solidFill>
                  <a:schemeClr val="accent1">
                    <a:lumMod val="50000"/>
                  </a:schemeClr>
                </a:solidFill>
              </a:rPr>
              <a:t>тся</a:t>
            </a:r>
            <a:r>
              <a:rPr lang="de-DE" sz="1600" i="1" dirty="0">
                <a:solidFill>
                  <a:schemeClr val="accent1">
                    <a:lumMod val="50000"/>
                  </a:schemeClr>
                </a:solidFill>
              </a:rPr>
              <a:t>: 1 </a:t>
            </a:r>
            <a:r>
              <a:rPr lang="de-DE" sz="1600" i="1" dirty="0" err="1">
                <a:solidFill>
                  <a:schemeClr val="accent1">
                    <a:lumMod val="50000"/>
                  </a:schemeClr>
                </a:solidFill>
              </a:rPr>
              <a:t>стадион</a:t>
            </a:r>
            <a:r>
              <a:rPr lang="de-DE" sz="1600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sz="1600" i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de-DE" sz="16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600" i="1" dirty="0" err="1">
                <a:solidFill>
                  <a:schemeClr val="accent1">
                    <a:lumMod val="50000"/>
                  </a:schemeClr>
                </a:solidFill>
              </a:rPr>
              <a:t>спортивных</a:t>
            </a:r>
            <a:r>
              <a:rPr lang="de-DE" sz="16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600" i="1" dirty="0" err="1">
                <a:solidFill>
                  <a:schemeClr val="accent1">
                    <a:lumMod val="50000"/>
                  </a:schemeClr>
                </a:solidFill>
              </a:rPr>
              <a:t>залов</a:t>
            </a:r>
            <a:r>
              <a:rPr lang="de-DE" sz="1600" i="1" dirty="0">
                <a:solidFill>
                  <a:schemeClr val="accent1">
                    <a:lumMod val="50000"/>
                  </a:schemeClr>
                </a:solidFill>
              </a:rPr>
              <a:t>, 110 </a:t>
            </a:r>
            <a:r>
              <a:rPr lang="de-DE" sz="1600" i="1" dirty="0" err="1">
                <a:solidFill>
                  <a:schemeClr val="accent1">
                    <a:lumMod val="50000"/>
                  </a:schemeClr>
                </a:solidFill>
              </a:rPr>
              <a:t>площадок</a:t>
            </a:r>
            <a:r>
              <a:rPr lang="de-DE" sz="1600" i="1" dirty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de-DE" sz="1600" i="1" dirty="0" err="1">
                <a:solidFill>
                  <a:schemeClr val="accent1">
                    <a:lumMod val="50000"/>
                  </a:schemeClr>
                </a:solidFill>
              </a:rPr>
              <a:t>полей</a:t>
            </a:r>
            <a:r>
              <a:rPr lang="de-DE" sz="1600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sz="1600" i="1" dirty="0" err="1">
                <a:solidFill>
                  <a:schemeClr val="accent1">
                    <a:lumMod val="50000"/>
                  </a:schemeClr>
                </a:solidFill>
              </a:rPr>
              <a:t>из</a:t>
            </a:r>
            <a:r>
              <a:rPr lang="de-DE" sz="16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600" i="1" dirty="0" err="1">
                <a:solidFill>
                  <a:schemeClr val="accent1">
                    <a:lumMod val="50000"/>
                  </a:schemeClr>
                </a:solidFill>
              </a:rPr>
              <a:t>них</a:t>
            </a:r>
            <a:r>
              <a:rPr lang="de-DE" sz="1600" i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de-DE" sz="16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600" i="1" dirty="0" err="1">
                <a:solidFill>
                  <a:schemeClr val="accent1">
                    <a:lumMod val="50000"/>
                  </a:schemeClr>
                </a:solidFill>
              </a:rPr>
              <a:t>стандартны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х</a:t>
            </a:r>
            <a:r>
              <a:rPr lang="de-DE" sz="16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600" i="1" dirty="0" err="1">
                <a:solidFill>
                  <a:schemeClr val="accent1">
                    <a:lumMod val="50000"/>
                  </a:schemeClr>
                </a:solidFill>
              </a:rPr>
              <a:t>хоккейны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х</a:t>
            </a:r>
            <a:r>
              <a:rPr lang="de-DE" sz="16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600" i="1" dirty="0" err="1">
                <a:solidFill>
                  <a:schemeClr val="accent1">
                    <a:lumMod val="50000"/>
                  </a:schemeClr>
                </a:solidFill>
              </a:rPr>
              <a:t>короб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ок</a:t>
            </a:r>
            <a:r>
              <a:rPr lang="de-DE" sz="1600" i="1" dirty="0">
                <a:solidFill>
                  <a:schemeClr val="accent1">
                    <a:lumMod val="50000"/>
                  </a:schemeClr>
                </a:solidFill>
              </a:rPr>
              <a:t> и 3 </a:t>
            </a:r>
            <a:r>
              <a:rPr lang="de-DE" sz="1600" i="1" dirty="0" err="1">
                <a:solidFill>
                  <a:schemeClr val="accent1">
                    <a:lumMod val="50000"/>
                  </a:schemeClr>
                </a:solidFill>
              </a:rPr>
              <a:t>теннисных</a:t>
            </a:r>
            <a:r>
              <a:rPr lang="de-DE" sz="16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600" i="1" dirty="0" err="1">
                <a:solidFill>
                  <a:schemeClr val="accent1">
                    <a:lumMod val="50000"/>
                  </a:schemeClr>
                </a:solidFill>
              </a:rPr>
              <a:t>корта</a:t>
            </a:r>
            <a:r>
              <a:rPr lang="de-DE" sz="1600" i="1" dirty="0">
                <a:solidFill>
                  <a:schemeClr val="accent1">
                    <a:lumMod val="50000"/>
                  </a:schemeClr>
                </a:solidFill>
              </a:rPr>
              <a:t>; 20 </a:t>
            </a:r>
            <a:r>
              <a:rPr lang="de-DE" sz="1600" i="1" dirty="0" err="1">
                <a:solidFill>
                  <a:schemeClr val="accent1">
                    <a:lumMod val="50000"/>
                  </a:schemeClr>
                </a:solidFill>
              </a:rPr>
              <a:t>встроенных</a:t>
            </a:r>
            <a:r>
              <a:rPr lang="de-DE" sz="1600" i="1" dirty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de-DE" sz="1600" i="1" dirty="0" err="1">
                <a:solidFill>
                  <a:schemeClr val="accent1">
                    <a:lumMod val="50000"/>
                  </a:schemeClr>
                </a:solidFill>
              </a:rPr>
              <a:t>приспособленных</a:t>
            </a:r>
            <a:r>
              <a:rPr lang="de-DE" sz="16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600" i="1" dirty="0" err="1">
                <a:solidFill>
                  <a:schemeClr val="accent1">
                    <a:lumMod val="50000"/>
                  </a:schemeClr>
                </a:solidFill>
              </a:rPr>
              <a:t>помещений</a:t>
            </a:r>
            <a:r>
              <a:rPr lang="de-DE" sz="16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600" i="1" dirty="0" err="1">
                <a:solidFill>
                  <a:schemeClr val="accent1">
                    <a:lumMod val="50000"/>
                  </a:schemeClr>
                </a:solidFill>
              </a:rPr>
              <a:t>для</a:t>
            </a:r>
            <a:r>
              <a:rPr lang="de-DE" sz="16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600" i="1" dirty="0" err="1">
                <a:solidFill>
                  <a:schemeClr val="accent1">
                    <a:lumMod val="50000"/>
                  </a:schemeClr>
                </a:solidFill>
              </a:rPr>
              <a:t>занятий</a:t>
            </a:r>
            <a:r>
              <a:rPr lang="de-DE" sz="16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600" i="1" dirty="0" err="1">
                <a:solidFill>
                  <a:schemeClr val="accent1">
                    <a:lumMod val="50000"/>
                  </a:schemeClr>
                </a:solidFill>
              </a:rPr>
              <a:t>физической</a:t>
            </a:r>
            <a:r>
              <a:rPr lang="de-DE" sz="16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600" i="1" dirty="0" err="1">
                <a:solidFill>
                  <a:schemeClr val="accent1">
                    <a:lumMod val="50000"/>
                  </a:schemeClr>
                </a:solidFill>
              </a:rPr>
              <a:t>культурой</a:t>
            </a:r>
            <a:r>
              <a:rPr lang="de-DE" sz="1600" i="1" dirty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de-DE" sz="1600" i="1" dirty="0" err="1">
                <a:solidFill>
                  <a:schemeClr val="accent1">
                    <a:lumMod val="50000"/>
                  </a:schemeClr>
                </a:solidFill>
              </a:rPr>
              <a:t>спортом</a:t>
            </a:r>
            <a:r>
              <a:rPr lang="de-DE" sz="1600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6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4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611560" y="116632"/>
            <a:ext cx="7756264" cy="3409775"/>
          </a:xfrm>
        </p:spPr>
        <p:txBody>
          <a:bodyPr>
            <a:normAutofit fontScale="47500" lnSpcReduction="20000"/>
          </a:bodyPr>
          <a:lstStyle/>
          <a:p>
            <a:pPr algn="just"/>
            <a:endParaRPr lang="ru-RU" sz="1800" dirty="0">
              <a:solidFill>
                <a:schemeClr val="accent1"/>
              </a:solidFill>
              <a:latin typeface="Trebuchet MS" pitchFamily="34" charset="0"/>
            </a:endParaRPr>
          </a:p>
          <a:p>
            <a:pPr algn="just"/>
            <a:r>
              <a:rPr lang="ru-RU" sz="2500" dirty="0" smtClean="0">
                <a:solidFill>
                  <a:schemeClr val="accent1"/>
                </a:solidFill>
                <a:latin typeface="Trebuchet MS" pitchFamily="34" charset="0"/>
              </a:rPr>
              <a:t>       </a:t>
            </a:r>
            <a:r>
              <a:rPr lang="ru-RU" sz="2500" i="1" dirty="0" smtClean="0">
                <a:solidFill>
                  <a:schemeClr val="tx1"/>
                </a:solidFill>
                <a:latin typeface="Trebuchet MS" pitchFamily="34" charset="0"/>
              </a:rPr>
              <a:t>В </a:t>
            </a:r>
            <a:r>
              <a:rPr lang="ru-RU" sz="2500" i="1" dirty="0">
                <a:solidFill>
                  <a:schemeClr val="tx1"/>
                </a:solidFill>
                <a:latin typeface="Trebuchet MS" pitchFamily="34" charset="0"/>
              </a:rPr>
              <a:t>рамках реализации регионального проекта «Формирование комфортной городской среды» национального проекта «Жилье и городская среда» в 2024 году благоустроено 6 общественных территорий и 2 дворовые </a:t>
            </a:r>
            <a:r>
              <a:rPr lang="ru-RU" sz="2500" i="1" dirty="0" smtClean="0">
                <a:solidFill>
                  <a:schemeClr val="tx1"/>
                </a:solidFill>
                <a:latin typeface="Trebuchet MS" pitchFamily="34" charset="0"/>
              </a:rPr>
              <a:t>территории.</a:t>
            </a:r>
          </a:p>
          <a:p>
            <a:pPr algn="just"/>
            <a:r>
              <a:rPr lang="ru-RU" sz="2500" i="1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ru-RU" sz="2500" i="1" dirty="0" smtClean="0">
                <a:solidFill>
                  <a:schemeClr val="tx1"/>
                </a:solidFill>
                <a:latin typeface="Trebuchet MS" pitchFamily="34" charset="0"/>
              </a:rPr>
              <a:t>     Проведены  </a:t>
            </a:r>
            <a:r>
              <a:rPr lang="ru-RU" sz="2500" i="1" dirty="0">
                <a:solidFill>
                  <a:schemeClr val="tx1"/>
                </a:solidFill>
                <a:latin typeface="Trebuchet MS" pitchFamily="34" charset="0"/>
              </a:rPr>
              <a:t>работы по освещению улиц  в трех населенных пунктах: Базарная площадь в </a:t>
            </a:r>
            <a:r>
              <a:rPr lang="ru-RU" sz="2500" i="1" dirty="0" err="1">
                <a:solidFill>
                  <a:schemeClr val="tx1"/>
                </a:solidFill>
                <a:latin typeface="Trebuchet MS" pitchFamily="34" charset="0"/>
              </a:rPr>
              <a:t>с.Иловай</a:t>
            </a:r>
            <a:r>
              <a:rPr lang="ru-RU" sz="2500" i="1" dirty="0">
                <a:solidFill>
                  <a:schemeClr val="tx1"/>
                </a:solidFill>
                <a:latin typeface="Trebuchet MS" pitchFamily="34" charset="0"/>
              </a:rPr>
              <a:t>-Дмитриевское,  от переулка ул. Советская до ул. Интернациональная в с. </a:t>
            </a:r>
            <a:r>
              <a:rPr lang="ru-RU" sz="2500" i="1" dirty="0" err="1">
                <a:solidFill>
                  <a:schemeClr val="tx1"/>
                </a:solidFill>
                <a:latin typeface="Trebuchet MS" pitchFamily="34" charset="0"/>
              </a:rPr>
              <a:t>Старосеславино</a:t>
            </a:r>
            <a:r>
              <a:rPr lang="ru-RU" sz="2500" i="1" dirty="0">
                <a:solidFill>
                  <a:schemeClr val="tx1"/>
                </a:solidFill>
                <a:latin typeface="Trebuchet MS" pitchFamily="34" charset="0"/>
              </a:rPr>
              <a:t>, ул. Лесная  в </a:t>
            </a:r>
            <a:r>
              <a:rPr lang="ru-RU" sz="2500" i="1" dirty="0" err="1">
                <a:solidFill>
                  <a:schemeClr val="tx1"/>
                </a:solidFill>
                <a:latin typeface="Trebuchet MS" pitchFamily="34" charset="0"/>
              </a:rPr>
              <a:t>п.Хоботово</a:t>
            </a:r>
            <a:r>
              <a:rPr lang="ru-RU" sz="2500" i="1" dirty="0">
                <a:solidFill>
                  <a:schemeClr val="tx1"/>
                </a:solidFill>
                <a:latin typeface="Trebuchet MS" pitchFamily="34" charset="0"/>
              </a:rPr>
              <a:t>.</a:t>
            </a:r>
          </a:p>
          <a:p>
            <a:pPr algn="just"/>
            <a:r>
              <a:rPr lang="ru-RU" sz="2500" i="1" dirty="0">
                <a:solidFill>
                  <a:schemeClr val="tx1"/>
                </a:solidFill>
                <a:latin typeface="Trebuchet MS" pitchFamily="34" charset="0"/>
              </a:rPr>
              <a:t>  </a:t>
            </a:r>
            <a:r>
              <a:rPr lang="ru-RU" sz="2500" i="1" dirty="0" smtClean="0">
                <a:solidFill>
                  <a:schemeClr val="tx1"/>
                </a:solidFill>
                <a:latin typeface="Trebuchet MS" pitchFamily="34" charset="0"/>
              </a:rPr>
              <a:t>      За </a:t>
            </a:r>
            <a:r>
              <a:rPr lang="ru-RU" sz="2500" i="1" dirty="0">
                <a:solidFill>
                  <a:schemeClr val="tx1"/>
                </a:solidFill>
                <a:latin typeface="Trebuchet MS" pitchFamily="34" charset="0"/>
              </a:rPr>
              <a:t>счет образовавшейся экономии от торгов,  проведено  благоустройство прилегающей территории филиала «Дружба» МБДОУ «Первомайский  детский сад» - асфальтирование  парковки. Проведены работы по асфальтированию дорожек на территории кладбища в </a:t>
            </a:r>
            <a:r>
              <a:rPr lang="ru-RU" sz="2500" i="1" dirty="0" err="1">
                <a:solidFill>
                  <a:schemeClr val="tx1"/>
                </a:solidFill>
                <a:latin typeface="Trebuchet MS" pitchFamily="34" charset="0"/>
              </a:rPr>
              <a:t>р.п.Первомайский</a:t>
            </a:r>
            <a:r>
              <a:rPr lang="ru-RU" sz="2500" i="1" dirty="0">
                <a:solidFill>
                  <a:schemeClr val="tx1"/>
                </a:solidFill>
                <a:latin typeface="Trebuchet MS" pitchFamily="34" charset="0"/>
              </a:rPr>
              <a:t>.</a:t>
            </a:r>
          </a:p>
          <a:p>
            <a:pPr algn="just"/>
            <a:r>
              <a:rPr lang="ru-RU" sz="2500" i="1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ru-RU" sz="2500" i="1" dirty="0" smtClean="0">
                <a:solidFill>
                  <a:schemeClr val="tx1"/>
                </a:solidFill>
                <a:latin typeface="Trebuchet MS" pitchFamily="34" charset="0"/>
              </a:rPr>
              <a:t>       Благоустроена  </a:t>
            </a:r>
            <a:r>
              <a:rPr lang="ru-RU" sz="2500" i="1" dirty="0">
                <a:solidFill>
                  <a:schemeClr val="tx1"/>
                </a:solidFill>
                <a:latin typeface="Trebuchet MS" pitchFamily="34" charset="0"/>
              </a:rPr>
              <a:t>территория парка в </a:t>
            </a:r>
            <a:r>
              <a:rPr lang="ru-RU" sz="2500" i="1" dirty="0" err="1">
                <a:solidFill>
                  <a:schemeClr val="tx1"/>
                </a:solidFill>
                <a:latin typeface="Trebuchet MS" pitchFamily="34" charset="0"/>
              </a:rPr>
              <a:t>р.п.Первомайский</a:t>
            </a:r>
            <a:r>
              <a:rPr lang="ru-RU" sz="2500" i="1" dirty="0">
                <a:solidFill>
                  <a:schemeClr val="tx1"/>
                </a:solidFill>
                <a:latin typeface="Trebuchet MS" pitchFamily="34" charset="0"/>
              </a:rPr>
              <a:t>    по ул. Школьная 2-й этап -  ремонт входной группы (триумфальной арки). </a:t>
            </a:r>
          </a:p>
          <a:p>
            <a:pPr algn="just"/>
            <a:r>
              <a:rPr lang="ru-RU" sz="2500" i="1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ru-RU" sz="2500" i="1" dirty="0" smtClean="0">
                <a:solidFill>
                  <a:schemeClr val="tx1"/>
                </a:solidFill>
                <a:latin typeface="Trebuchet MS" pitchFamily="34" charset="0"/>
              </a:rPr>
              <a:t>       Благоустроено </a:t>
            </a:r>
            <a:r>
              <a:rPr lang="ru-RU" sz="2500" i="1" dirty="0">
                <a:solidFill>
                  <a:schemeClr val="tx1"/>
                </a:solidFill>
                <a:latin typeface="Trebuchet MS" pitchFamily="34" charset="0"/>
              </a:rPr>
              <a:t>две дворовые территории -  асфальтирование  двора  по </a:t>
            </a:r>
            <a:r>
              <a:rPr lang="ru-RU" sz="2500" i="1" dirty="0" err="1">
                <a:solidFill>
                  <a:schemeClr val="tx1"/>
                </a:solidFill>
                <a:latin typeface="Trebuchet MS" pitchFamily="34" charset="0"/>
              </a:rPr>
              <a:t>ул.Вокзальная</a:t>
            </a:r>
            <a:r>
              <a:rPr lang="ru-RU" sz="2500" i="1" dirty="0">
                <a:solidFill>
                  <a:schemeClr val="tx1"/>
                </a:solidFill>
                <a:latin typeface="Trebuchet MS" pitchFamily="34" charset="0"/>
              </a:rPr>
              <a:t>, 35 и </a:t>
            </a:r>
            <a:r>
              <a:rPr lang="ru-RU" sz="2500" i="1" dirty="0" err="1">
                <a:solidFill>
                  <a:schemeClr val="tx1"/>
                </a:solidFill>
                <a:latin typeface="Trebuchet MS" pitchFamily="34" charset="0"/>
              </a:rPr>
              <a:t>Э.Тельмана</a:t>
            </a:r>
            <a:r>
              <a:rPr lang="ru-RU" sz="2500" i="1" dirty="0">
                <a:solidFill>
                  <a:schemeClr val="tx1"/>
                </a:solidFill>
                <a:latin typeface="Trebuchet MS" pitchFamily="34" charset="0"/>
              </a:rPr>
              <a:t>, 16.</a:t>
            </a:r>
          </a:p>
          <a:p>
            <a:pPr algn="just"/>
            <a:r>
              <a:rPr lang="ru-RU" sz="2500" i="1" dirty="0" smtClean="0">
                <a:solidFill>
                  <a:schemeClr val="tx1"/>
                </a:solidFill>
                <a:latin typeface="Trebuchet MS" pitchFamily="34" charset="0"/>
              </a:rPr>
              <a:t>        В </a:t>
            </a:r>
            <a:r>
              <a:rPr lang="ru-RU" sz="2500" i="1" dirty="0">
                <a:solidFill>
                  <a:schemeClr val="tx1"/>
                </a:solidFill>
                <a:latin typeface="Trebuchet MS" pitchFamily="34" charset="0"/>
              </a:rPr>
              <a:t>2024 году в рамках программы «Комфортная городская среда» благоустроен «Семейный парк» в </a:t>
            </a:r>
            <a:r>
              <a:rPr lang="ru-RU" sz="2500" i="1" dirty="0" err="1" smtClean="0">
                <a:solidFill>
                  <a:schemeClr val="tx1"/>
                </a:solidFill>
                <a:latin typeface="Trebuchet MS" pitchFamily="34" charset="0"/>
              </a:rPr>
              <a:t>р.п.Первомайский</a:t>
            </a:r>
            <a:r>
              <a:rPr lang="ru-RU" sz="2500" i="1" dirty="0" smtClean="0">
                <a:solidFill>
                  <a:schemeClr val="tx1"/>
                </a:solidFill>
                <a:latin typeface="Trebuchet MS" pitchFamily="34" charset="0"/>
              </a:rPr>
              <a:t>.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  <a:latin typeface="Trebuchet MS" pitchFamily="34" charset="0"/>
              </a:rPr>
              <a:t>         </a:t>
            </a:r>
            <a:endParaRPr lang="ru-RU" sz="2500" dirty="0">
              <a:solidFill>
                <a:schemeClr val="tx1"/>
              </a:solidFill>
              <a:latin typeface="Trebuchet MS" pitchFamily="34" charset="0"/>
            </a:endParaRPr>
          </a:p>
          <a:p>
            <a:pPr algn="just"/>
            <a:endParaRPr lang="ru-RU" sz="2200" dirty="0">
              <a:solidFill>
                <a:schemeClr val="tx1"/>
              </a:solidFill>
              <a:latin typeface="Trebuchet MS" pitchFamily="34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rf_07\Desktop\17231936936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99710"/>
            <a:ext cx="2363850" cy="304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f_07\Desktop\IMG-20240531-WA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434" y="3068960"/>
            <a:ext cx="1824663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f_07\Desktop\dA3aynB7FwUc7o9fkU5LUExXfC8Oh75tnnssdUHaUFxq32LjJxtBpT5G0uDP2YFja-al8ZMhAaP8l2fEDQH-Ue_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996" y="2780928"/>
            <a:ext cx="381642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176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8489" y="260648"/>
            <a:ext cx="7987967" cy="4248472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Trebuchet MS" pitchFamily="34" charset="0"/>
              </a:rPr>
              <a:t>Инициативные </a:t>
            </a:r>
            <a:r>
              <a:rPr lang="ru-RU" i="1" dirty="0">
                <a:solidFill>
                  <a:schemeClr val="tx1"/>
                </a:solidFill>
                <a:latin typeface="Trebuchet MS" pitchFamily="34" charset="0"/>
              </a:rPr>
              <a:t>проекты реализовали в Первомайском </a:t>
            </a:r>
            <a:r>
              <a:rPr lang="ru-RU" i="1" dirty="0" smtClean="0">
                <a:solidFill>
                  <a:schemeClr val="tx1"/>
                </a:solidFill>
                <a:latin typeface="Trebuchet MS" pitchFamily="34" charset="0"/>
              </a:rPr>
              <a:t>округе</a:t>
            </a:r>
            <a:endParaRPr lang="ru-RU" i="1" dirty="0">
              <a:solidFill>
                <a:schemeClr val="tx1"/>
              </a:solidFill>
            </a:endParaRPr>
          </a:p>
          <a:p>
            <a:pPr algn="just"/>
            <a:r>
              <a:rPr lang="ru-RU" i="1" dirty="0" smtClean="0">
                <a:solidFill>
                  <a:schemeClr val="tx1"/>
                </a:solidFill>
                <a:latin typeface="Trebuchet MS" pitchFamily="34" charset="0"/>
              </a:rPr>
              <a:t>      По </a:t>
            </a:r>
            <a:r>
              <a:rPr lang="ru-RU" i="1" dirty="0">
                <a:solidFill>
                  <a:schemeClr val="tx1"/>
                </a:solidFill>
                <a:latin typeface="Trebuchet MS" pitchFamily="34" charset="0"/>
              </a:rPr>
              <a:t>итогам регионального конкурса в </a:t>
            </a:r>
            <a:r>
              <a:rPr lang="ru-RU" i="1" dirty="0" smtClean="0">
                <a:solidFill>
                  <a:schemeClr val="tx1"/>
                </a:solidFill>
                <a:latin typeface="Trebuchet MS" pitchFamily="34" charset="0"/>
              </a:rPr>
              <a:t>2024 году </a:t>
            </a:r>
            <a:r>
              <a:rPr lang="ru-RU" i="1" dirty="0">
                <a:solidFill>
                  <a:schemeClr val="tx1"/>
                </a:solidFill>
                <a:latin typeface="Trebuchet MS" pitchFamily="34" charset="0"/>
              </a:rPr>
              <a:t>было отобрано четыре инициативных проекта жителей округа. На их реализацию было направлено более 6 </a:t>
            </a:r>
            <a:r>
              <a:rPr lang="ru-RU" i="1" dirty="0" smtClean="0">
                <a:solidFill>
                  <a:schemeClr val="tx1"/>
                </a:solidFill>
                <a:latin typeface="Trebuchet MS" pitchFamily="34" charset="0"/>
              </a:rPr>
              <a:t>млн. </a:t>
            </a:r>
            <a:r>
              <a:rPr lang="ru-RU" i="1" dirty="0">
                <a:solidFill>
                  <a:schemeClr val="tx1"/>
                </a:solidFill>
                <a:latin typeface="Trebuchet MS" pitchFamily="34" charset="0"/>
              </a:rPr>
              <a:t>рублей</a:t>
            </a:r>
            <a:r>
              <a:rPr lang="ru-RU" i="1" dirty="0" smtClean="0">
                <a:solidFill>
                  <a:schemeClr val="tx1"/>
                </a:solidFill>
                <a:latin typeface="Trebuchet MS" pitchFamily="34" charset="0"/>
              </a:rPr>
              <a:t>.</a:t>
            </a:r>
            <a:endParaRPr lang="ru-RU" i="1" dirty="0">
              <a:solidFill>
                <a:schemeClr val="tx1"/>
              </a:solidFill>
              <a:latin typeface="Trebuchet MS" pitchFamily="34" charset="0"/>
            </a:endParaRPr>
          </a:p>
          <a:p>
            <a:pPr algn="just"/>
            <a:r>
              <a:rPr lang="ru-RU" i="1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Trebuchet MS" pitchFamily="34" charset="0"/>
              </a:rPr>
              <a:t>    Завершилось </a:t>
            </a:r>
            <a:r>
              <a:rPr lang="ru-RU" i="1" dirty="0">
                <a:solidFill>
                  <a:schemeClr val="tx1"/>
                </a:solidFill>
                <a:latin typeface="Trebuchet MS" pitchFamily="34" charset="0"/>
              </a:rPr>
              <a:t>благоустройство общественного пространства на улице Школьная в селе Новосеславино. </a:t>
            </a:r>
            <a:endParaRPr lang="ru-RU" i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just"/>
            <a:r>
              <a:rPr lang="ru-RU" i="1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Trebuchet MS" pitchFamily="34" charset="0"/>
              </a:rPr>
              <a:t>    В посёлке </a:t>
            </a:r>
            <a:r>
              <a:rPr lang="ru-RU" i="1" dirty="0">
                <a:solidFill>
                  <a:schemeClr val="tx1"/>
                </a:solidFill>
                <a:latin typeface="Trebuchet MS" pitchFamily="34" charset="0"/>
              </a:rPr>
              <a:t>Первомайский </a:t>
            </a:r>
            <a:r>
              <a:rPr lang="ru-RU" i="1" dirty="0" smtClean="0">
                <a:solidFill>
                  <a:schemeClr val="tx1"/>
                </a:solidFill>
                <a:latin typeface="Trebuchet MS" pitchFamily="34" charset="0"/>
              </a:rPr>
              <a:t>заасфальтирован </a:t>
            </a:r>
            <a:r>
              <a:rPr lang="ru-RU" i="1" dirty="0">
                <a:solidFill>
                  <a:schemeClr val="tx1"/>
                </a:solidFill>
                <a:latin typeface="Trebuchet MS" pitchFamily="34" charset="0"/>
              </a:rPr>
              <a:t>участок дороги на улице Героя России А.В. Кондрашкина — от дома № 25/2 до дома № 37 протяжённостью 90 метров. </a:t>
            </a:r>
            <a:endParaRPr lang="ru-RU" i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just"/>
            <a:r>
              <a:rPr lang="ru-RU" i="1" dirty="0" smtClean="0">
                <a:solidFill>
                  <a:schemeClr val="tx1"/>
                </a:solidFill>
                <a:latin typeface="Trebuchet MS" pitchFamily="34" charset="0"/>
              </a:rPr>
              <a:t>      В селе </a:t>
            </a:r>
            <a:r>
              <a:rPr lang="ru-RU" i="1" dirty="0" err="1">
                <a:solidFill>
                  <a:schemeClr val="tx1"/>
                </a:solidFill>
                <a:latin typeface="Trebuchet MS" pitchFamily="34" charset="0"/>
              </a:rPr>
              <a:t>Старосеславино</a:t>
            </a:r>
            <a:r>
              <a:rPr lang="ru-RU" i="1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Trebuchet MS" pitchFamily="34" charset="0"/>
              </a:rPr>
              <a:t>заасфальтирован </a:t>
            </a:r>
            <a:r>
              <a:rPr lang="ru-RU" i="1" dirty="0">
                <a:solidFill>
                  <a:schemeClr val="tx1"/>
                </a:solidFill>
                <a:latin typeface="Trebuchet MS" pitchFamily="34" charset="0"/>
              </a:rPr>
              <a:t>участок дороги к кладбищу. </a:t>
            </a:r>
            <a:r>
              <a:rPr lang="ru-RU" i="1" dirty="0" smtClean="0">
                <a:solidFill>
                  <a:schemeClr val="tx1"/>
                </a:solidFill>
                <a:latin typeface="Trebuchet MS" pitchFamily="34" charset="0"/>
              </a:rPr>
              <a:t>Протяжённость </a:t>
            </a:r>
            <a:r>
              <a:rPr lang="ru-RU" i="1" dirty="0">
                <a:solidFill>
                  <a:schemeClr val="tx1"/>
                </a:solidFill>
                <a:latin typeface="Trebuchet MS" pitchFamily="34" charset="0"/>
              </a:rPr>
              <a:t>участка — 170 метров</a:t>
            </a:r>
            <a:r>
              <a:rPr lang="ru-RU" i="1" dirty="0" smtClean="0">
                <a:solidFill>
                  <a:schemeClr val="tx1"/>
                </a:solidFill>
                <a:latin typeface="Trebuchet MS" pitchFamily="34" charset="0"/>
              </a:rPr>
              <a:t>.</a:t>
            </a:r>
            <a:endParaRPr lang="ru-RU" i="1" dirty="0">
              <a:solidFill>
                <a:schemeClr val="tx1"/>
              </a:solidFill>
              <a:latin typeface="Trebuchet MS" pitchFamily="34" charset="0"/>
            </a:endParaRPr>
          </a:p>
          <a:p>
            <a:pPr algn="just"/>
            <a:r>
              <a:rPr lang="ru-RU" i="1" dirty="0" smtClean="0">
                <a:solidFill>
                  <a:schemeClr val="tx1"/>
                </a:solidFill>
                <a:latin typeface="Trebuchet MS" pitchFamily="34" charset="0"/>
              </a:rPr>
              <a:t>     Дорога на </a:t>
            </a:r>
            <a:r>
              <a:rPr lang="ru-RU" i="1" dirty="0">
                <a:solidFill>
                  <a:schemeClr val="tx1"/>
                </a:solidFill>
                <a:latin typeface="Trebuchet MS" pitchFamily="34" charset="0"/>
              </a:rPr>
              <a:t>улице Железнодорожная в посёлке </a:t>
            </a:r>
            <a:r>
              <a:rPr lang="ru-RU" i="1" dirty="0" err="1">
                <a:solidFill>
                  <a:schemeClr val="tx1"/>
                </a:solidFill>
                <a:latin typeface="Trebuchet MS" pitchFamily="34" charset="0"/>
              </a:rPr>
              <a:t>Хоботово</a:t>
            </a:r>
            <a:r>
              <a:rPr lang="ru-RU" i="1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Trebuchet MS" pitchFamily="34" charset="0"/>
              </a:rPr>
              <a:t>отсыпана </a:t>
            </a:r>
            <a:r>
              <a:rPr lang="ru-RU" i="1" dirty="0">
                <a:solidFill>
                  <a:schemeClr val="tx1"/>
                </a:solidFill>
                <a:latin typeface="Trebuchet MS" pitchFamily="34" charset="0"/>
              </a:rPr>
              <a:t>щебнем. Протяжённость — </a:t>
            </a:r>
            <a:r>
              <a:rPr lang="ru-RU" i="1" dirty="0" smtClean="0">
                <a:solidFill>
                  <a:schemeClr val="tx1"/>
                </a:solidFill>
                <a:latin typeface="Trebuchet MS" pitchFamily="34" charset="0"/>
              </a:rPr>
              <a:t>1 километр.</a:t>
            </a:r>
            <a:endParaRPr lang="ru-RU" i="1" dirty="0">
              <a:solidFill>
                <a:schemeClr val="tx1"/>
              </a:solidFill>
              <a:latin typeface="Trebuchet MS" pitchFamily="34" charset="0"/>
            </a:endParaRPr>
          </a:p>
          <a:p>
            <a:pPr algn="just"/>
            <a:r>
              <a:rPr lang="ru-RU" i="1" dirty="0" smtClean="0">
                <a:solidFill>
                  <a:schemeClr val="tx1"/>
                </a:solidFill>
                <a:latin typeface="Trebuchet MS" pitchFamily="34" charset="0"/>
              </a:rPr>
              <a:t>      Работы </a:t>
            </a:r>
            <a:r>
              <a:rPr lang="ru-RU" i="1" dirty="0">
                <a:solidFill>
                  <a:schemeClr val="tx1"/>
                </a:solidFill>
                <a:latin typeface="Trebuchet MS" pitchFamily="34" charset="0"/>
              </a:rPr>
              <a:t>по инициативным проектам проведены за счёт средств регионального и муниципального бюджетов, а также средств жителей.</a:t>
            </a:r>
          </a:p>
        </p:txBody>
      </p:sp>
      <p:pic>
        <p:nvPicPr>
          <p:cNvPr id="2050" name="Picture 2" descr="C:\Users\rf_07\Desktop\lOGESuXdjPckmbSJjWt9GVyo-0G2rqBEpKo1ptgie4Fk_g1RFz6CnxYp5MZ-8HEJ7bLcBeImAcHbCiuRRRXsR3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52" y="4374677"/>
            <a:ext cx="2124224" cy="197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f_07\Desktop\VkrHGyfBUbru2Z_W0J_GmKa89yugtyz-ILDObJWbs3jMDFdMd00QfL7U6UtxvWiXJbh1-B5IKA8y03L14COEC-g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74677"/>
            <a:ext cx="2088232" cy="197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f_07\Desktop\HC0hkgivoVJqjTX7lP_tfto1D-L6HJQIEfzTDDwsCjcLzToQT60mxwEE313ONaC7CD6j3qBs1Xkos8fH9WwykaO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323" y="4374677"/>
            <a:ext cx="2123729" cy="199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f_07\Desktop\Qi063x4A7JBjFkID_e0-oXm3ddVhgOaN5j29Ec2b3GDJzNDb2rU5S1fnkRzzYJTD1CRfPxKXhIWVB7Gpk67x-GG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6" y="4374677"/>
            <a:ext cx="2016224" cy="197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984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436688" y="3617913"/>
            <a:ext cx="6880225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Times New Roman" pitchFamily="18" charset="0"/>
              </a:rPr>
              <a:t>Подготовлено</a:t>
            </a:r>
            <a:endParaRPr lang="ru-RU" sz="600" dirty="0">
              <a:latin typeface="Arial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dirty="0">
                <a:latin typeface="Arial" pitchFamily="34" charset="0"/>
                <a:cs typeface="Times New Roman" pitchFamily="18" charset="0"/>
              </a:rPr>
              <a:t>финансовым </a:t>
            </a:r>
            <a:r>
              <a:rPr lang="ru-RU" dirty="0" smtClean="0">
                <a:latin typeface="Arial" pitchFamily="34" charset="0"/>
                <a:cs typeface="Times New Roman" pitchFamily="18" charset="0"/>
              </a:rPr>
              <a:t>управлением </a:t>
            </a:r>
            <a:r>
              <a:rPr lang="ru-RU" dirty="0">
                <a:latin typeface="Arial" pitchFamily="34" charset="0"/>
                <a:cs typeface="Times New Roman" pitchFamily="18" charset="0"/>
              </a:rPr>
              <a:t>администрации Первомайского муниципального </a:t>
            </a:r>
            <a:r>
              <a:rPr lang="ru-RU" dirty="0" smtClean="0">
                <a:latin typeface="Arial" pitchFamily="34" charset="0"/>
                <a:cs typeface="Times New Roman" pitchFamily="18" charset="0"/>
              </a:rPr>
              <a:t>округа</a:t>
            </a:r>
            <a:endParaRPr lang="ru-RU" sz="600" dirty="0">
              <a:latin typeface="Arial" pitchFamily="34" charset="0"/>
            </a:endParaRPr>
          </a:p>
          <a:p>
            <a:pPr algn="ctr" eaLnBrk="0" hangingPunct="0"/>
            <a:r>
              <a:rPr lang="ru-RU" dirty="0">
                <a:latin typeface="Arial" pitchFamily="34" charset="0"/>
                <a:cs typeface="Times New Roman" pitchFamily="18" charset="0"/>
              </a:rPr>
              <a:t>Тамбовской области</a:t>
            </a:r>
            <a:endParaRPr lang="ru-RU" sz="600" dirty="0">
              <a:latin typeface="Arial" pitchFamily="34" charset="0"/>
            </a:endParaRPr>
          </a:p>
          <a:p>
            <a:pPr algn="ctr" eaLnBrk="0" hangingPunct="0"/>
            <a:r>
              <a:rPr lang="ru-RU" dirty="0" smtClean="0">
                <a:latin typeface="Arial" pitchFamily="34" charset="0"/>
                <a:cs typeface="Times New Roman" pitchFamily="18" charset="0"/>
              </a:rPr>
              <a:t>2024 </a:t>
            </a:r>
            <a:r>
              <a:rPr lang="ru-RU" dirty="0">
                <a:latin typeface="Arial" pitchFamily="34" charset="0"/>
                <a:cs typeface="Times New Roman" pitchFamily="18" charset="0"/>
              </a:rPr>
              <a:t>год</a:t>
            </a:r>
          </a:p>
          <a:p>
            <a:pPr algn="ctr" eaLnBrk="0" hangingPunct="0"/>
            <a:endParaRPr lang="ru-RU" dirty="0">
              <a:latin typeface="Arial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400" dirty="0">
                <a:latin typeface="Arial" pitchFamily="34" charset="0"/>
                <a:cs typeface="Times New Roman" pitchFamily="18" charset="0"/>
              </a:rPr>
              <a:t>Тел. 8-475-48-2-30-04</a:t>
            </a:r>
          </a:p>
          <a:p>
            <a:pPr algn="ctr" eaLnBrk="0" hangingPunct="0"/>
            <a:r>
              <a:rPr lang="ru-RU" sz="1400" b="1" dirty="0"/>
              <a:t>Е-</a:t>
            </a:r>
            <a:r>
              <a:rPr lang="en-US" sz="1400" b="1" dirty="0"/>
              <a:t>mail: fin@r48.tambov.gov.ru</a:t>
            </a:r>
            <a:endParaRPr lang="ru-RU" sz="1400" dirty="0">
              <a:latin typeface="Arial" pitchFamily="34" charset="0"/>
            </a:endParaRPr>
          </a:p>
        </p:txBody>
      </p:sp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5888"/>
            <a:ext cx="698500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611188" y="115888"/>
            <a:ext cx="81375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i="1" dirty="0" smtClean="0">
                <a:ln/>
              </a:rPr>
              <a:t>Исполнение бюджета района  в 2024 году осуществлялось в соответствии со :</a:t>
            </a:r>
          </a:p>
        </p:txBody>
      </p: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-180975" y="3284538"/>
            <a:ext cx="1841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600" b="1">
                <a:solidFill>
                  <a:srgbClr val="7030A0"/>
                </a:solidFill>
              </a:rPr>
              <a:t>  </a:t>
            </a:r>
            <a:endParaRPr lang="ru-RU" sz="1200" i="1" u="sng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125" y="1204000"/>
            <a:ext cx="54665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 smtClean="0"/>
              <a:t>   Статьей 264.2 Бюджетного </a:t>
            </a:r>
            <a:r>
              <a:rPr lang="ru-RU" dirty="0"/>
              <a:t>К</a:t>
            </a:r>
            <a:r>
              <a:rPr lang="ru-RU" dirty="0" smtClean="0"/>
              <a:t>одекса РФ. </a:t>
            </a:r>
            <a:r>
              <a:rPr lang="ru-RU" dirty="0"/>
              <a:t>О</a:t>
            </a:r>
            <a:r>
              <a:rPr lang="ru-RU" dirty="0" smtClean="0"/>
              <a:t>тчет об исполнении бюджета Первомайского округа за 2024 год сформирован финансовым органом на основании отчетов главных распорядителей, главных администраторов доходов бюджета и главных администраторов источников финансирования дефицита бюджета. </a:t>
            </a:r>
            <a:endParaRPr lang="ru-RU" dirty="0"/>
          </a:p>
        </p:txBody>
      </p:sp>
      <p:pic>
        <p:nvPicPr>
          <p:cNvPr id="12293" name="Picture 10" descr="C:\Users\rf_07\Desktop\slide_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96975"/>
            <a:ext cx="28575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188" y="3293904"/>
            <a:ext cx="833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Операции по исполнению местного бюджета оформлялись документами, предусмотренными Инструкцией по бюджетному учету, утвержденной приказом Минфина РФ от 01.12.2010 № 157-н (в редакции от 27.04.2023) и от 06.12.2010 № 162-н (в редакции от 29.03.2023).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4581128"/>
            <a:ext cx="833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В соответствии со статьей 215.1 Бюджетного Кодекса РФ исполнение бюджета Первомайского округа осуществляется на основе казначейского исполнения.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920880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/>
              </a:rPr>
              <a:t>Основные понятия</a:t>
            </a:r>
          </a:p>
        </p:txBody>
      </p:sp>
      <p:sp>
        <p:nvSpPr>
          <p:cNvPr id="13316" name="Прямоугольник 2"/>
          <p:cNvSpPr>
            <a:spLocks noChangeArrowheads="1"/>
          </p:cNvSpPr>
          <p:nvPr/>
        </p:nvSpPr>
        <p:spPr bwMode="auto">
          <a:xfrm>
            <a:off x="539750" y="4652963"/>
            <a:ext cx="80645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СБАЛАНСИРОВАННЫЙ БЮДЖЕТ – равенство доходов и расходов бюджета</a:t>
            </a:r>
          </a:p>
          <a:p>
            <a:endParaRPr lang="ru-RU"/>
          </a:p>
          <a:p>
            <a:r>
              <a:rPr lang="ru-RU"/>
              <a:t>ПРОФИЦИТ БЮДЖЕТА  - превышение доходов бюджета над его расходами</a:t>
            </a:r>
          </a:p>
          <a:p>
            <a:endParaRPr lang="ru-RU"/>
          </a:p>
          <a:p>
            <a:r>
              <a:rPr lang="ru-RU"/>
              <a:t>ДЕФИЦИТ БЮДЖЕТА – превышение расходов бюджета над его доходами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557213" y="2349500"/>
            <a:ext cx="2376487" cy="172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ДОХОДЫ БЮДЖЕТА поступающие в бюджет денежные средства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1175" y="790575"/>
            <a:ext cx="8047038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Бюджет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6443663" y="2349500"/>
            <a:ext cx="2376487" cy="172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РАСХОДЫ БЮДЖЕТА выплачиваемые из бюджета денежные средства</a:t>
            </a:r>
          </a:p>
        </p:txBody>
      </p:sp>
      <p:pic>
        <p:nvPicPr>
          <p:cNvPr id="1026" name="Picture 2" descr="\\Rf10-пк\документы фо 2024\Петрова\dengiizbyudzhe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9500"/>
            <a:ext cx="3168352" cy="179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620688"/>
            <a:ext cx="7992888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/>
              </a:rPr>
              <a:t>Гражданин и его участие в бюджетном процессе</a:t>
            </a: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690563" y="1268413"/>
            <a:ext cx="2808287" cy="1584325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Гражданин как налогоплательщик</a:t>
            </a:r>
          </a:p>
        </p:txBody>
      </p:sp>
      <p:sp>
        <p:nvSpPr>
          <p:cNvPr id="5" name="Овал 4"/>
          <p:cNvSpPr/>
          <p:nvPr/>
        </p:nvSpPr>
        <p:spPr>
          <a:xfrm>
            <a:off x="3557588" y="1304925"/>
            <a:ext cx="2808287" cy="151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Участвует в </a:t>
            </a:r>
            <a:r>
              <a:rPr lang="ru-RU" sz="1600" u="sng" dirty="0"/>
              <a:t>доходной части бюджета</a:t>
            </a: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671513" y="4005263"/>
            <a:ext cx="2820987" cy="154781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Гражданин как получатель социальных гарантий</a:t>
            </a:r>
          </a:p>
        </p:txBody>
      </p:sp>
      <p:sp>
        <p:nvSpPr>
          <p:cNvPr id="7" name="Овал 6"/>
          <p:cNvSpPr/>
          <p:nvPr/>
        </p:nvSpPr>
        <p:spPr>
          <a:xfrm>
            <a:off x="3557588" y="3375025"/>
            <a:ext cx="4464050" cy="2808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dirty="0"/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</a:t>
            </a:r>
            <a:r>
              <a:rPr lang="ru-RU" sz="1600" u="sng" dirty="0"/>
              <a:t>расходная часть бюджета</a:t>
            </a:r>
            <a:endParaRPr lang="ru-RU" sz="1600" dirty="0"/>
          </a:p>
        </p:txBody>
      </p:sp>
      <p:pic>
        <p:nvPicPr>
          <p:cNvPr id="14343" name="Picture 2" descr="C:\Users\rf_07\Desktop\hokkey_3-150x150-4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28575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3" descr="C:\Users\rf_07\Desktop\23Z173whc7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5553075"/>
            <a:ext cx="18161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4" descr="C:\Users\rf_07\Desktop\Eo-MeBsqUL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5470525"/>
            <a:ext cx="19399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5" descr="C:\Users\rf_07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1335088"/>
            <a:ext cx="24542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6" descr="C:\Users\rf_07\Desktop\88oyMLT3v9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2927350"/>
            <a:ext cx="1935162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84887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</a:rPr>
              <a:t>Этапы бюджетного процесса </a:t>
            </a:r>
            <a:endParaRPr lang="ru-RU" sz="2800" b="1" dirty="0">
              <a:ln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53475"/>
            <a:ext cx="7976121" cy="491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715616" y="620713"/>
            <a:ext cx="78488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000" b="1" dirty="0" smtClean="0">
                <a:ln/>
              </a:rPr>
              <a:t>Исполнение бюджета  Первомайского округа за 2024 год</a:t>
            </a:r>
            <a:endParaRPr lang="ru-RU" sz="2000" b="1" dirty="0">
              <a:ln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1412776"/>
            <a:ext cx="54726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/>
              <a:t>    </a:t>
            </a:r>
            <a:r>
              <a:rPr lang="ru-RU" sz="2000" i="1" dirty="0" smtClean="0"/>
              <a:t>Бюджет Первомайского муниципального  округа за 2024 год исполнен по доходам в сумме 1 113 029,1 тыс. рублей или 100,7 % от плановых назначений (1 </a:t>
            </a:r>
            <a:r>
              <a:rPr lang="ru-RU" sz="2000" i="1" dirty="0"/>
              <a:t>104 804,9 тыс. рублей), </a:t>
            </a:r>
            <a:r>
              <a:rPr lang="ru-RU" sz="2000" i="1" dirty="0" smtClean="0"/>
              <a:t>по расходам в сумме 1 119 697,9 тыс. рублей – 98,4 % плановых назначений (1 138 309,2 тыс. рублей). Бюджет исполнен с дефицитом 6 668,8 тыс. рублей при плановом дефиците                       33 504,3 тыс. рублей.   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92088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</a:rPr>
              <a:t>Структура доходов бюджета округа за 2024 год</a:t>
            </a:r>
            <a:endParaRPr lang="ru-RU" sz="2400" b="1" dirty="0">
              <a:ln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280323"/>
              </p:ext>
            </p:extLst>
          </p:nvPr>
        </p:nvGraphicFramePr>
        <p:xfrm>
          <a:off x="755575" y="1052736"/>
          <a:ext cx="7776865" cy="520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9"/>
                <a:gridCol w="1296144"/>
                <a:gridCol w="1224136"/>
                <a:gridCol w="1224136"/>
                <a:gridCol w="1080120"/>
              </a:tblGrid>
              <a:tr h="65707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дохода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Утверждено на 2024 год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Исполнено за 2024 год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% исполнения за год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Удельный вес, %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926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 доходы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414 930,2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423 980,8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102,2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38,1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 доходы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16 944,4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17 329,7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102,2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1,6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</a:t>
                      </a:r>
                      <a:r>
                        <a:rPr lang="ru-RU" sz="1400" baseline="0" dirty="0" smtClean="0"/>
                        <a:t> налоговых и неналоговых доходов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431 874,6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441 310,5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102,2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39,7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899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поступления: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672 930,3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671 718,6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99,8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60,3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том числе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бюджетов от возврата остатков прошлых лет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162,5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166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Возврат остатков субсидий,</a:t>
                      </a:r>
                      <a:r>
                        <a:rPr lang="ru-RU" sz="1400" baseline="0" dirty="0" smtClean="0"/>
                        <a:t> субвенций и иных межбюджетных трансфертов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- 162,5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171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 доходов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1 104 804,9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1 113 029,1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100,7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3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260648"/>
            <a:ext cx="7756525" cy="554038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hangingPunct="1"/>
            <a:r>
              <a:rPr lang="ru-RU" sz="2400" b="1" dirty="0" smtClean="0">
                <a:ln/>
                <a:solidFill>
                  <a:schemeClr val="tx1"/>
                </a:solidFill>
                <a:cs typeface="Times New Roman" pitchFamily="18" charset="0"/>
              </a:rPr>
              <a:t>Структура  собственных доходов бюджета  Первомайского округа за 2024 год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68775780"/>
              </p:ext>
            </p:extLst>
          </p:nvPr>
        </p:nvGraphicFramePr>
        <p:xfrm>
          <a:off x="971600" y="1268760"/>
          <a:ext cx="792088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11453</TotalTime>
  <Words>2489</Words>
  <Application>Microsoft Office PowerPoint</Application>
  <PresentationFormat>Экран (4:3)</PresentationFormat>
  <Paragraphs>363</Paragraphs>
  <Slides>29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 собственных доходов бюджета  Первомайского округа за 2024 год</vt:lpstr>
      <vt:lpstr>Налоговые доходы бюджета округа  в 2024 году </vt:lpstr>
      <vt:lpstr>Неналоговые доходы в 2024 году </vt:lpstr>
      <vt:lpstr>Безвозмездные поступления бюджета округа в 2024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rf088</dc:creator>
  <cp:lastModifiedBy>rf_07</cp:lastModifiedBy>
  <cp:revision>626</cp:revision>
  <cp:lastPrinted>2025-04-10T12:44:26Z</cp:lastPrinted>
  <dcterms:created xsi:type="dcterms:W3CDTF">2014-11-24T11:32:14Z</dcterms:created>
  <dcterms:modified xsi:type="dcterms:W3CDTF">2025-04-28T12:35:59Z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00080062480100000000010262500207f7000400038000</vt:lpwstr>
  </property>
</Properties>
</file>